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3" r:id="rId1"/>
    <p:sldMasterId id="2147483718" r:id="rId2"/>
  </p:sldMasterIdLst>
  <p:notesMasterIdLst>
    <p:notesMasterId r:id="rId33"/>
  </p:notesMasterIdLst>
  <p:handoutMasterIdLst>
    <p:handoutMasterId r:id="rId34"/>
  </p:handoutMasterIdLst>
  <p:sldIdLst>
    <p:sldId id="493" r:id="rId3"/>
    <p:sldId id="603" r:id="rId4"/>
    <p:sldId id="529" r:id="rId5"/>
    <p:sldId id="700" r:id="rId6"/>
    <p:sldId id="582" r:id="rId7"/>
    <p:sldId id="584" r:id="rId8"/>
    <p:sldId id="586" r:id="rId9"/>
    <p:sldId id="588" r:id="rId10"/>
    <p:sldId id="665" r:id="rId11"/>
    <p:sldId id="591" r:id="rId12"/>
    <p:sldId id="660" r:id="rId13"/>
    <p:sldId id="596" r:id="rId14"/>
    <p:sldId id="657" r:id="rId15"/>
    <p:sldId id="533" r:id="rId16"/>
    <p:sldId id="534" r:id="rId17"/>
    <p:sldId id="701" r:id="rId18"/>
    <p:sldId id="536" r:id="rId19"/>
    <p:sldId id="537" r:id="rId20"/>
    <p:sldId id="702" r:id="rId21"/>
    <p:sldId id="703" r:id="rId22"/>
    <p:sldId id="704" r:id="rId23"/>
    <p:sldId id="705" r:id="rId24"/>
    <p:sldId id="706" r:id="rId25"/>
    <p:sldId id="707" r:id="rId26"/>
    <p:sldId id="708" r:id="rId27"/>
    <p:sldId id="713" r:id="rId28"/>
    <p:sldId id="709" r:id="rId29"/>
    <p:sldId id="710" r:id="rId30"/>
    <p:sldId id="711" r:id="rId31"/>
    <p:sldId id="712" r:id="rId32"/>
  </p:sldIdLst>
  <p:sldSz cx="9144000" cy="6858000" type="screen4x3"/>
  <p:notesSz cx="7315200" cy="9601200"/>
  <p:embeddedFontLst>
    <p:embeddedFont>
      <p:font typeface="Corbel" panose="020B0503020204020204" pitchFamily="3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Consolas" panose="020B0609020204030204" pitchFamily="49"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Segoe UI Semibold" panose="020B0702040204020203" pitchFamily="34" charset="0"/>
      <p:bold r:id="rId51"/>
      <p:boldItalic r:id="rId52"/>
    </p:embeddedFont>
    <p:embeddedFont>
      <p:font typeface="宋体" panose="02010600030101010101" pitchFamily="2" charset="-122"/>
      <p:regular r:id="rId53"/>
    </p:embeddedFont>
    <p:embeddedFont>
      <p:font typeface="Segoe UI Light" panose="020B0502040204020203" pitchFamily="34" charset="0"/>
      <p:regular r:id="rId54"/>
      <p:italic r:id="rId55"/>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2880">
          <p15:clr>
            <a:srgbClr val="A4A3A4"/>
          </p15:clr>
        </p15:guide>
        <p15:guide id="8" pos="240">
          <p15:clr>
            <a:srgbClr val="A4A3A4"/>
          </p15:clr>
        </p15:guide>
        <p15:guide id="9" pos="865">
          <p15:clr>
            <a:srgbClr val="A4A3A4"/>
          </p15:clr>
        </p15:guide>
        <p15:guide id="10" pos="5520" userDrawn="1">
          <p15:clr>
            <a:srgbClr val="A4A3A4"/>
          </p15:clr>
        </p15:guide>
        <p15:guide id="11" pos="5299">
          <p15:clr>
            <a:srgbClr val="A4A3A4"/>
          </p15:clr>
        </p15:guide>
        <p15:guide id="12" pos="45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8"/>
    <a:srgbClr val="FFFFFF"/>
    <a:srgbClr val="000000"/>
    <a:srgbClr val="00467F"/>
    <a:srgbClr val="AFCDE8"/>
    <a:srgbClr val="75B0DC"/>
    <a:srgbClr val="429A16"/>
    <a:srgbClr val="F8F57B"/>
    <a:srgbClr val="59D01E"/>
    <a:srgbClr val="ACE58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86" autoAdjust="0"/>
    <p:restoredTop sz="96473" autoAdjust="0"/>
  </p:normalViewPr>
  <p:slideViewPr>
    <p:cSldViewPr>
      <p:cViewPr varScale="1">
        <p:scale>
          <a:sx n="57" d="100"/>
          <a:sy n="57" d="100"/>
        </p:scale>
        <p:origin x="1152" y="78"/>
      </p:cViewPr>
      <p:guideLst>
        <p:guide orient="horz" pos="144"/>
        <p:guide orient="horz" pos="1200"/>
        <p:guide orient="horz" pos="2736"/>
        <p:guide orient="horz" pos="4176"/>
        <p:guide orient="horz" pos="1488"/>
        <p:guide orient="horz" pos="912"/>
        <p:guide pos="2880"/>
        <p:guide pos="240"/>
        <p:guide pos="865"/>
        <p:guide pos="5520"/>
        <p:guide pos="5299"/>
        <p:guide pos="458"/>
      </p:guideLst>
    </p:cSldViewPr>
  </p:slideViewPr>
  <p:notesTextViewPr>
    <p:cViewPr>
      <p:scale>
        <a:sx n="100" d="100"/>
        <a:sy n="100" d="100"/>
      </p:scale>
      <p:origin x="0" y="0"/>
    </p:cViewPr>
  </p:notesTextViewPr>
  <p:sorterViewPr>
    <p:cViewPr varScale="1">
      <p:scale>
        <a:sx n="100" d="100"/>
        <a:sy n="100" d="100"/>
      </p:scale>
      <p:origin x="0" y="-7290"/>
    </p:cViewPr>
  </p:sorterViewPr>
  <p:notesViewPr>
    <p:cSldViewPr showGuides="1">
      <p:cViewPr varScale="1">
        <p:scale>
          <a:sx n="82" d="100"/>
          <a:sy n="82" d="100"/>
        </p:scale>
        <p:origin x="-313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Innovation Outreach Program</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C3F5198-D814-4F07-A84F-942E63C84983}" type="datetimeFigureOut">
              <a:rPr lang="en-US" smtClean="0"/>
              <a:pPr/>
              <a:t>2/28/2017</a:t>
            </a:fld>
            <a:endParaRPr lang="en-US" dirty="0"/>
          </a:p>
        </p:txBody>
      </p:sp>
      <p:sp>
        <p:nvSpPr>
          <p:cNvPr id="5" name="Slide Number Placeholder 4"/>
          <p:cNvSpPr>
            <a:spLocks noGrp="1"/>
          </p:cNvSpPr>
          <p:nvPr>
            <p:ph type="sldNum" sz="quarter" idx="3"/>
          </p:nvPr>
        </p:nvSpPr>
        <p:spPr>
          <a:xfrm>
            <a:off x="6664960" y="9119474"/>
            <a:ext cx="648547" cy="480060"/>
          </a:xfrm>
          <a:prstGeom prst="rect">
            <a:avLst/>
          </a:prstGeom>
        </p:spPr>
        <p:txBody>
          <a:bodyPr vert="horz" lIns="96661" tIns="48331" rIns="96661" bIns="48331" rtlCol="0" anchor="b"/>
          <a:lstStyle>
            <a:lvl1pPr algn="r">
              <a:defRPr sz="1300"/>
            </a:lvl1pPr>
          </a:lstStyle>
          <a:p>
            <a:fld id="{8980CB99-47E3-46F4-AAEB-3919FBEFC014}" type="slidenum">
              <a:rPr lang="en-US" smtClean="0"/>
              <a:pPr/>
              <a:t>‹#›</a:t>
            </a:fld>
            <a:endParaRPr lang="en-US" dirty="0"/>
          </a:p>
        </p:txBody>
      </p:sp>
      <p:sp>
        <p:nvSpPr>
          <p:cNvPr id="6" name="Footer Placeholder 5"/>
          <p:cNvSpPr>
            <a:spLocks noGrp="1"/>
          </p:cNvSpPr>
          <p:nvPr>
            <p:ph type="ftr" sz="quarter" idx="2"/>
          </p:nvPr>
        </p:nvSpPr>
        <p:spPr>
          <a:xfrm>
            <a:off x="0" y="9119474"/>
            <a:ext cx="6583680" cy="480060"/>
          </a:xfrm>
          <a:prstGeom prst="rect">
            <a:avLst/>
          </a:prstGeom>
        </p:spPr>
        <p:txBody>
          <a:bodyPr vert="horz" lIns="96661" tIns="48331" rIns="96661" bIns="48331" rtlCol="0" anchor="b"/>
          <a:lstStyle>
            <a:lvl1pPr algn="l">
              <a:defRPr sz="500">
                <a:latin typeface="Segoe" pitchFamily="34" charset="0"/>
              </a:defRPr>
            </a:lvl1pPr>
          </a:lstStyle>
          <a:p>
            <a:r>
              <a:rPr lang="en-US" dirty="0" smtClean="0">
                <a:solidFill>
                  <a:srgbClr val="000000"/>
                </a:solidFill>
                <a:latin typeface="+mn-lt"/>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mn-l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dirty="0" smtClean="0">
                <a:solidFill>
                  <a:srgbClr val="000000"/>
                </a:solidFill>
                <a:latin typeface="+mn-lt"/>
              </a:rPr>
            </a:br>
            <a:r>
              <a:rPr lang="en-US" dirty="0" smtClean="0">
                <a:solidFill>
                  <a:srgbClr val="000000"/>
                </a:solidFill>
                <a:latin typeface="+mn-lt"/>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mn-lt"/>
              </a:defRPr>
            </a:lvl1pPr>
          </a:lstStyle>
          <a:p>
            <a:r>
              <a:rPr lang="en-US" smtClean="0"/>
              <a:t>Innovation Outreach Program</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mn-lt"/>
              </a:defRPr>
            </a:lvl1pPr>
          </a:lstStyle>
          <a:p>
            <a:fld id="{7C3FBCD4-166E-446F-AF18-7D4A0CF9AEF6}" type="datetimeFigureOut">
              <a:rPr lang="en-US" smtClean="0"/>
              <a:pPr/>
              <a:t>2/28/2017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6583680" cy="480060"/>
          </a:xfrm>
          <a:prstGeom prst="rect">
            <a:avLst/>
          </a:prstGeom>
        </p:spPr>
        <p:txBody>
          <a:bodyPr vert="horz" lIns="96661" tIns="48331" rIns="96661" bIns="48331" rtlCol="0" anchor="b"/>
          <a:lstStyle>
            <a:lvl1pPr algn="l">
              <a:defRPr sz="500">
                <a:latin typeface="+mn-lt"/>
              </a:defRPr>
            </a:lvl1pPr>
          </a:lstStyle>
          <a:p>
            <a:r>
              <a:rPr lang="en-US" smtClean="0">
                <a:solidFill>
                  <a:srgbClr val="000000"/>
                </a:solidFill>
              </a:rPr>
              <a:t>© 2011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583680" y="9119474"/>
            <a:ext cx="729827" cy="480060"/>
          </a:xfrm>
          <a:prstGeom prst="rect">
            <a:avLst/>
          </a:prstGeom>
        </p:spPr>
        <p:txBody>
          <a:bodyPr vert="horz" lIns="96661" tIns="48331" rIns="96661" bIns="48331" rtlCol="0" anchor="b"/>
          <a:lstStyle>
            <a:lvl1pPr algn="r">
              <a:defRPr sz="1300">
                <a:latin typeface="+mn-lt"/>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0C90159-5022-4DD3-9643-5DE72D710C83}"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146136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10</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341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11</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217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12</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90974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13</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3872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14</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8199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15</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557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16</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962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36" tIns="48318" rIns="96636" bIns="48318" anchor="b"/>
          <a:lstStyle/>
          <a:p>
            <a:pPr algn="r"/>
            <a:fld id="{84B4EA8F-8546-4B32-83B3-1816E96CE92C}" type="slidenum">
              <a:rPr lang="en-US" sz="1300"/>
              <a:pPr algn="r"/>
              <a:t>17</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25429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9CFE42-0C2F-42BC-9659-BE7BE7C0CD53}" type="slidenum">
              <a:rPr lang="en-US" smtClean="0"/>
              <a:pPr>
                <a:defRPr/>
              </a:pPr>
              <a:t>18</a:t>
            </a:fld>
            <a:endParaRPr lang="en-US" dirty="0"/>
          </a:p>
        </p:txBody>
      </p:sp>
    </p:spTree>
    <p:extLst>
      <p:ext uri="{BB962C8B-B14F-4D97-AF65-F5344CB8AC3E}">
        <p14:creationId xmlns:p14="http://schemas.microsoft.com/office/powerpoint/2010/main" val="2962046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36" tIns="48318" rIns="96636" bIns="48318" anchor="b"/>
          <a:lstStyle/>
          <a:p>
            <a:pPr algn="r"/>
            <a:fld id="{84B4EA8F-8546-4B32-83B3-1816E96CE92C}" type="slidenum">
              <a:rPr lang="en-US" sz="1300"/>
              <a:pPr algn="r"/>
              <a:t>19</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54876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792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20</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260112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21</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334131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9CFE42-0C2F-42BC-9659-BE7BE7C0CD53}" type="slidenum">
              <a:rPr lang="en-US" smtClean="0"/>
              <a:pPr>
                <a:defRPr/>
              </a:pPr>
              <a:t>22</a:t>
            </a:fld>
            <a:endParaRPr lang="en-US" dirty="0"/>
          </a:p>
        </p:txBody>
      </p:sp>
    </p:spTree>
    <p:extLst>
      <p:ext uri="{BB962C8B-B14F-4D97-AF65-F5344CB8AC3E}">
        <p14:creationId xmlns:p14="http://schemas.microsoft.com/office/powerpoint/2010/main" val="237887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9CFE42-0C2F-42BC-9659-BE7BE7C0CD53}" type="slidenum">
              <a:rPr lang="en-US" smtClean="0"/>
              <a:pPr>
                <a:defRPr/>
              </a:pPr>
              <a:t>23</a:t>
            </a:fld>
            <a:endParaRPr lang="en-US" dirty="0"/>
          </a:p>
        </p:txBody>
      </p:sp>
    </p:spTree>
    <p:extLst>
      <p:ext uri="{BB962C8B-B14F-4D97-AF65-F5344CB8AC3E}">
        <p14:creationId xmlns:p14="http://schemas.microsoft.com/office/powerpoint/2010/main" val="350759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24</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27416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36" tIns="48318" rIns="96636" bIns="48318" anchor="b"/>
          <a:lstStyle/>
          <a:p>
            <a:pPr algn="r"/>
            <a:fld id="{84B4EA8F-8546-4B32-83B3-1816E96CE92C}" type="slidenum">
              <a:rPr lang="en-US" sz="1300"/>
              <a:pPr algn="r"/>
              <a:t>25</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3425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9CFE42-0C2F-42BC-9659-BE7BE7C0CD53}" type="slidenum">
              <a:rPr lang="en-US" smtClean="0"/>
              <a:pPr>
                <a:defRPr/>
              </a:pPr>
              <a:t>26</a:t>
            </a:fld>
            <a:endParaRPr lang="en-US" dirty="0"/>
          </a:p>
        </p:txBody>
      </p:sp>
    </p:spTree>
    <p:extLst>
      <p:ext uri="{BB962C8B-B14F-4D97-AF65-F5344CB8AC3E}">
        <p14:creationId xmlns:p14="http://schemas.microsoft.com/office/powerpoint/2010/main" val="771956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27</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6460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28</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normAutofit/>
          </a:bodyPr>
          <a:lstStyle/>
          <a:p>
            <a:pPr eaLnBrk="1" hangingPunct="1"/>
            <a:endParaRPr lang="en-US" dirty="0"/>
          </a:p>
        </p:txBody>
      </p:sp>
    </p:spTree>
    <p:extLst>
      <p:ext uri="{BB962C8B-B14F-4D97-AF65-F5344CB8AC3E}">
        <p14:creationId xmlns:p14="http://schemas.microsoft.com/office/powerpoint/2010/main" val="509492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36" tIns="48318" rIns="96636" bIns="48318" anchor="b"/>
          <a:lstStyle/>
          <a:p>
            <a:pPr algn="r"/>
            <a:fld id="{84B4EA8F-8546-4B32-83B3-1816E96CE92C}" type="slidenum">
              <a:rPr lang="en-US" sz="1300"/>
              <a:pPr algn="r"/>
              <a:t>29</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0675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3</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91081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30</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85496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4</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32052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5</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2683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6</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42094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7</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4707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4" tIns="48322" rIns="96644" bIns="48322" anchor="b"/>
          <a:lstStyle/>
          <a:p>
            <a:pPr algn="r"/>
            <a:fld id="{84B4EA8F-8546-4B32-83B3-1816E96CE92C}" type="slidenum">
              <a:rPr lang="en-US" sz="1300"/>
              <a:pPr algn="r"/>
              <a:t>8</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9107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27" tIns="48314" rIns="96627" bIns="48314" anchor="b"/>
          <a:lstStyle/>
          <a:p>
            <a:pPr algn="r"/>
            <a:fld id="{84B4EA8F-8546-4B32-83B3-1816E96CE92C}" type="slidenum">
              <a:rPr lang="en-US" sz="1300"/>
              <a:pPr algn="r"/>
              <a:t>9</a:t>
            </a:fld>
            <a:endParaRPr lang="en-US"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4656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5B0DC"/>
        </a:solidFill>
        <a:effectLst/>
      </p:bgPr>
    </p:bg>
    <p:spTree>
      <p:nvGrpSpPr>
        <p:cNvPr id="1" name=""/>
        <p:cNvGrpSpPr/>
        <p:nvPr/>
      </p:nvGrpSpPr>
      <p:grpSpPr>
        <a:xfrm>
          <a:off x="0" y="0"/>
          <a:ext cx="0" cy="0"/>
          <a:chOff x="0" y="0"/>
          <a:chExt cx="0" cy="0"/>
        </a:xfrm>
      </p:grpSpPr>
      <p:grpSp>
        <p:nvGrpSpPr>
          <p:cNvPr id="1036" name="Top Grid"/>
          <p:cNvGrpSpPr/>
          <p:nvPr userDrawn="1"/>
        </p:nvGrpSpPr>
        <p:grpSpPr bwMode="ltGray">
          <a:xfrm>
            <a:off x="119063" y="-3067051"/>
            <a:ext cx="9867899" cy="5097464"/>
            <a:chOff x="119063" y="-3067051"/>
            <a:chExt cx="9867899" cy="5097464"/>
          </a:xfrm>
        </p:grpSpPr>
        <p:sp>
          <p:nvSpPr>
            <p:cNvPr id="22" name="Freeform 12"/>
            <p:cNvSpPr>
              <a:spLocks/>
            </p:cNvSpPr>
            <p:nvPr userDrawn="1"/>
          </p:nvSpPr>
          <p:spPr bwMode="ltGray">
            <a:xfrm>
              <a:off x="119063" y="-3067051"/>
              <a:ext cx="4368800" cy="4868864"/>
            </a:xfrm>
            <a:custGeom>
              <a:avLst/>
              <a:gdLst>
                <a:gd name="T0" fmla="*/ 1279 w 1378"/>
                <a:gd name="T1" fmla="*/ 86 h 1535"/>
                <a:gd name="T2" fmla="*/ 510 w 1378"/>
                <a:gd name="T3" fmla="*/ 613 h 1535"/>
                <a:gd name="T4" fmla="*/ 99 w 1378"/>
                <a:gd name="T5" fmla="*/ 1450 h 1535"/>
                <a:gd name="T6" fmla="*/ 868 w 1378"/>
                <a:gd name="T7" fmla="*/ 923 h 1535"/>
                <a:gd name="T8" fmla="*/ 1279 w 1378"/>
                <a:gd name="T9" fmla="*/ 86 h 1535"/>
              </a:gdLst>
              <a:ahLst/>
              <a:cxnLst>
                <a:cxn ang="0">
                  <a:pos x="T0" y="T1"/>
                </a:cxn>
                <a:cxn ang="0">
                  <a:pos x="T2" y="T3"/>
                </a:cxn>
                <a:cxn ang="0">
                  <a:pos x="T4" y="T5"/>
                </a:cxn>
                <a:cxn ang="0">
                  <a:pos x="T6" y="T7"/>
                </a:cxn>
                <a:cxn ang="0">
                  <a:pos x="T8" y="T9"/>
                </a:cxn>
              </a:cxnLst>
              <a:rect l="0" t="0" r="r" b="b"/>
              <a:pathLst>
                <a:path w="1378" h="1535">
                  <a:moveTo>
                    <a:pt x="1279" y="86"/>
                  </a:moveTo>
                  <a:cubicBezTo>
                    <a:pt x="1180" y="0"/>
                    <a:pt x="836" y="236"/>
                    <a:pt x="510" y="613"/>
                  </a:cubicBezTo>
                  <a:cubicBezTo>
                    <a:pt x="184" y="989"/>
                    <a:pt x="0" y="1364"/>
                    <a:pt x="99" y="1450"/>
                  </a:cubicBezTo>
                  <a:cubicBezTo>
                    <a:pt x="198" y="1535"/>
                    <a:pt x="543" y="1299"/>
                    <a:pt x="868" y="923"/>
                  </a:cubicBezTo>
                  <a:cubicBezTo>
                    <a:pt x="1194" y="546"/>
                    <a:pt x="1378" y="171"/>
                    <a:pt x="1279" y="8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ltGray">
            <a:xfrm>
              <a:off x="188913" y="-2981326"/>
              <a:ext cx="4397375" cy="4716464"/>
            </a:xfrm>
            <a:custGeom>
              <a:avLst/>
              <a:gdLst>
                <a:gd name="T0" fmla="*/ 867 w 1387"/>
                <a:gd name="T1" fmla="*/ 900 h 1487"/>
                <a:gd name="T2" fmla="*/ 1291 w 1387"/>
                <a:gd name="T3" fmla="*/ 86 h 1487"/>
                <a:gd name="T4" fmla="*/ 521 w 1387"/>
                <a:gd name="T5" fmla="*/ 587 h 1487"/>
                <a:gd name="T6" fmla="*/ 96 w 1387"/>
                <a:gd name="T7" fmla="*/ 1401 h 1487"/>
                <a:gd name="T8" fmla="*/ 867 w 1387"/>
                <a:gd name="T9" fmla="*/ 900 h 1487"/>
              </a:gdLst>
              <a:ahLst/>
              <a:cxnLst>
                <a:cxn ang="0">
                  <a:pos x="T0" y="T1"/>
                </a:cxn>
                <a:cxn ang="0">
                  <a:pos x="T2" y="T3"/>
                </a:cxn>
                <a:cxn ang="0">
                  <a:pos x="T4" y="T5"/>
                </a:cxn>
                <a:cxn ang="0">
                  <a:pos x="T6" y="T7"/>
                </a:cxn>
                <a:cxn ang="0">
                  <a:pos x="T8" y="T9"/>
                </a:cxn>
              </a:cxnLst>
              <a:rect l="0" t="0" r="r" b="b"/>
              <a:pathLst>
                <a:path w="1387" h="1487">
                  <a:moveTo>
                    <a:pt x="867" y="900"/>
                  </a:moveTo>
                  <a:cubicBezTo>
                    <a:pt x="1197" y="537"/>
                    <a:pt x="1387" y="173"/>
                    <a:pt x="1291" y="86"/>
                  </a:cubicBezTo>
                  <a:cubicBezTo>
                    <a:pt x="1196" y="0"/>
                    <a:pt x="851" y="224"/>
                    <a:pt x="521" y="587"/>
                  </a:cubicBezTo>
                  <a:cubicBezTo>
                    <a:pt x="190" y="950"/>
                    <a:pt x="0" y="1314"/>
                    <a:pt x="96" y="1401"/>
                  </a:cubicBezTo>
                  <a:cubicBezTo>
                    <a:pt x="192" y="1487"/>
                    <a:pt x="537" y="1263"/>
                    <a:pt x="867" y="90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ltGray">
            <a:xfrm>
              <a:off x="258763" y="-2898776"/>
              <a:ext cx="4425950" cy="4567239"/>
            </a:xfrm>
            <a:custGeom>
              <a:avLst/>
              <a:gdLst>
                <a:gd name="T0" fmla="*/ 865 w 1396"/>
                <a:gd name="T1" fmla="*/ 878 h 1440"/>
                <a:gd name="T2" fmla="*/ 1304 w 1396"/>
                <a:gd name="T3" fmla="*/ 88 h 1440"/>
                <a:gd name="T4" fmla="*/ 531 w 1396"/>
                <a:gd name="T5" fmla="*/ 562 h 1440"/>
                <a:gd name="T6" fmla="*/ 92 w 1396"/>
                <a:gd name="T7" fmla="*/ 1353 h 1440"/>
                <a:gd name="T8" fmla="*/ 865 w 1396"/>
                <a:gd name="T9" fmla="*/ 878 h 1440"/>
              </a:gdLst>
              <a:ahLst/>
              <a:cxnLst>
                <a:cxn ang="0">
                  <a:pos x="T0" y="T1"/>
                </a:cxn>
                <a:cxn ang="0">
                  <a:pos x="T2" y="T3"/>
                </a:cxn>
                <a:cxn ang="0">
                  <a:pos x="T4" y="T5"/>
                </a:cxn>
                <a:cxn ang="0">
                  <a:pos x="T6" y="T7"/>
                </a:cxn>
                <a:cxn ang="0">
                  <a:pos x="T8" y="T9"/>
                </a:cxn>
              </a:cxnLst>
              <a:rect l="0" t="0" r="r" b="b"/>
              <a:pathLst>
                <a:path w="1396" h="1440">
                  <a:moveTo>
                    <a:pt x="865" y="878"/>
                  </a:moveTo>
                  <a:cubicBezTo>
                    <a:pt x="1200" y="529"/>
                    <a:pt x="1396" y="175"/>
                    <a:pt x="1304" y="88"/>
                  </a:cubicBezTo>
                  <a:cubicBezTo>
                    <a:pt x="1212" y="0"/>
                    <a:pt x="866" y="213"/>
                    <a:pt x="531" y="562"/>
                  </a:cubicBezTo>
                  <a:cubicBezTo>
                    <a:pt x="196" y="912"/>
                    <a:pt x="0" y="1266"/>
                    <a:pt x="92" y="1353"/>
                  </a:cubicBezTo>
                  <a:cubicBezTo>
                    <a:pt x="185" y="1440"/>
                    <a:pt x="531" y="1228"/>
                    <a:pt x="865" y="87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ltGray">
            <a:xfrm>
              <a:off x="328613" y="-2813051"/>
              <a:ext cx="4454525" cy="4414839"/>
            </a:xfrm>
            <a:custGeom>
              <a:avLst/>
              <a:gdLst>
                <a:gd name="T0" fmla="*/ 864 w 1405"/>
                <a:gd name="T1" fmla="*/ 855 h 1392"/>
                <a:gd name="T2" fmla="*/ 1317 w 1405"/>
                <a:gd name="T3" fmla="*/ 88 h 1392"/>
                <a:gd name="T4" fmla="*/ 542 w 1405"/>
                <a:gd name="T5" fmla="*/ 537 h 1392"/>
                <a:gd name="T6" fmla="*/ 89 w 1405"/>
                <a:gd name="T7" fmla="*/ 1304 h 1392"/>
                <a:gd name="T8" fmla="*/ 864 w 1405"/>
                <a:gd name="T9" fmla="*/ 855 h 1392"/>
              </a:gdLst>
              <a:ahLst/>
              <a:cxnLst>
                <a:cxn ang="0">
                  <a:pos x="T0" y="T1"/>
                </a:cxn>
                <a:cxn ang="0">
                  <a:pos x="T2" y="T3"/>
                </a:cxn>
                <a:cxn ang="0">
                  <a:pos x="T4" y="T5"/>
                </a:cxn>
                <a:cxn ang="0">
                  <a:pos x="T6" y="T7"/>
                </a:cxn>
                <a:cxn ang="0">
                  <a:pos x="T8" y="T9"/>
                </a:cxn>
              </a:cxnLst>
              <a:rect l="0" t="0" r="r" b="b"/>
              <a:pathLst>
                <a:path w="1405" h="1392">
                  <a:moveTo>
                    <a:pt x="864" y="855"/>
                  </a:moveTo>
                  <a:cubicBezTo>
                    <a:pt x="1203" y="519"/>
                    <a:pt x="1405" y="176"/>
                    <a:pt x="1317" y="88"/>
                  </a:cubicBezTo>
                  <a:cubicBezTo>
                    <a:pt x="1228" y="0"/>
                    <a:pt x="881" y="201"/>
                    <a:pt x="542" y="537"/>
                  </a:cubicBezTo>
                  <a:cubicBezTo>
                    <a:pt x="203" y="873"/>
                    <a:pt x="0" y="1216"/>
                    <a:pt x="89" y="1304"/>
                  </a:cubicBezTo>
                  <a:cubicBezTo>
                    <a:pt x="178" y="1392"/>
                    <a:pt x="525" y="1191"/>
                    <a:pt x="864" y="855"/>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ltGray">
            <a:xfrm>
              <a:off x="398463" y="-2727326"/>
              <a:ext cx="4486275" cy="4262439"/>
            </a:xfrm>
            <a:custGeom>
              <a:avLst/>
              <a:gdLst>
                <a:gd name="T0" fmla="*/ 862 w 1415"/>
                <a:gd name="T1" fmla="*/ 833 h 1344"/>
                <a:gd name="T2" fmla="*/ 1329 w 1415"/>
                <a:gd name="T3" fmla="*/ 88 h 1344"/>
                <a:gd name="T4" fmla="*/ 552 w 1415"/>
                <a:gd name="T5" fmla="*/ 511 h 1344"/>
                <a:gd name="T6" fmla="*/ 85 w 1415"/>
                <a:gd name="T7" fmla="*/ 1255 h 1344"/>
                <a:gd name="T8" fmla="*/ 862 w 1415"/>
                <a:gd name="T9" fmla="*/ 833 h 1344"/>
              </a:gdLst>
              <a:ahLst/>
              <a:cxnLst>
                <a:cxn ang="0">
                  <a:pos x="T0" y="T1"/>
                </a:cxn>
                <a:cxn ang="0">
                  <a:pos x="T2" y="T3"/>
                </a:cxn>
                <a:cxn ang="0">
                  <a:pos x="T4" y="T5"/>
                </a:cxn>
                <a:cxn ang="0">
                  <a:pos x="T6" y="T7"/>
                </a:cxn>
                <a:cxn ang="0">
                  <a:pos x="T8" y="T9"/>
                </a:cxn>
              </a:cxnLst>
              <a:rect l="0" t="0" r="r" b="b"/>
              <a:pathLst>
                <a:path w="1415" h="1344">
                  <a:moveTo>
                    <a:pt x="862" y="833"/>
                  </a:moveTo>
                  <a:cubicBezTo>
                    <a:pt x="1206" y="510"/>
                    <a:pt x="1415" y="177"/>
                    <a:pt x="1329" y="88"/>
                  </a:cubicBezTo>
                  <a:cubicBezTo>
                    <a:pt x="1243" y="0"/>
                    <a:pt x="896" y="189"/>
                    <a:pt x="552" y="511"/>
                  </a:cubicBezTo>
                  <a:cubicBezTo>
                    <a:pt x="209" y="833"/>
                    <a:pt x="0" y="1167"/>
                    <a:pt x="85" y="1255"/>
                  </a:cubicBezTo>
                  <a:cubicBezTo>
                    <a:pt x="171" y="1344"/>
                    <a:pt x="519" y="1155"/>
                    <a:pt x="862" y="833"/>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ltGray">
            <a:xfrm>
              <a:off x="468313" y="-2644776"/>
              <a:ext cx="4514850" cy="4113214"/>
            </a:xfrm>
            <a:custGeom>
              <a:avLst/>
              <a:gdLst>
                <a:gd name="T0" fmla="*/ 861 w 1424"/>
                <a:gd name="T1" fmla="*/ 811 h 1297"/>
                <a:gd name="T2" fmla="*/ 1342 w 1424"/>
                <a:gd name="T3" fmla="*/ 90 h 1297"/>
                <a:gd name="T4" fmla="*/ 563 w 1424"/>
                <a:gd name="T5" fmla="*/ 487 h 1297"/>
                <a:gd name="T6" fmla="*/ 82 w 1424"/>
                <a:gd name="T7" fmla="*/ 1208 h 1297"/>
                <a:gd name="T8" fmla="*/ 861 w 1424"/>
                <a:gd name="T9" fmla="*/ 811 h 1297"/>
              </a:gdLst>
              <a:ahLst/>
              <a:cxnLst>
                <a:cxn ang="0">
                  <a:pos x="T0" y="T1"/>
                </a:cxn>
                <a:cxn ang="0">
                  <a:pos x="T2" y="T3"/>
                </a:cxn>
                <a:cxn ang="0">
                  <a:pos x="T4" y="T5"/>
                </a:cxn>
                <a:cxn ang="0">
                  <a:pos x="T6" y="T7"/>
                </a:cxn>
                <a:cxn ang="0">
                  <a:pos x="T8" y="T9"/>
                </a:cxn>
              </a:cxnLst>
              <a:rect l="0" t="0" r="r" b="b"/>
              <a:pathLst>
                <a:path w="1424" h="1297">
                  <a:moveTo>
                    <a:pt x="861" y="811"/>
                  </a:moveTo>
                  <a:cubicBezTo>
                    <a:pt x="1209" y="502"/>
                    <a:pt x="1424" y="179"/>
                    <a:pt x="1342" y="90"/>
                  </a:cubicBezTo>
                  <a:cubicBezTo>
                    <a:pt x="1259" y="0"/>
                    <a:pt x="911" y="178"/>
                    <a:pt x="563" y="487"/>
                  </a:cubicBezTo>
                  <a:cubicBezTo>
                    <a:pt x="215" y="795"/>
                    <a:pt x="0" y="1118"/>
                    <a:pt x="82" y="1208"/>
                  </a:cubicBezTo>
                  <a:cubicBezTo>
                    <a:pt x="164" y="1297"/>
                    <a:pt x="513" y="1119"/>
                    <a:pt x="861" y="81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ltGray">
            <a:xfrm>
              <a:off x="534988" y="-2559051"/>
              <a:ext cx="4546600" cy="3960814"/>
            </a:xfrm>
            <a:custGeom>
              <a:avLst/>
              <a:gdLst>
                <a:gd name="T0" fmla="*/ 860 w 1434"/>
                <a:gd name="T1" fmla="*/ 788 h 1249"/>
                <a:gd name="T2" fmla="*/ 1355 w 1434"/>
                <a:gd name="T3" fmla="*/ 90 h 1249"/>
                <a:gd name="T4" fmla="*/ 574 w 1434"/>
                <a:gd name="T5" fmla="*/ 461 h 1249"/>
                <a:gd name="T6" fmla="*/ 79 w 1434"/>
                <a:gd name="T7" fmla="*/ 1159 h 1249"/>
                <a:gd name="T8" fmla="*/ 860 w 1434"/>
                <a:gd name="T9" fmla="*/ 788 h 1249"/>
              </a:gdLst>
              <a:ahLst/>
              <a:cxnLst>
                <a:cxn ang="0">
                  <a:pos x="T0" y="T1"/>
                </a:cxn>
                <a:cxn ang="0">
                  <a:pos x="T2" y="T3"/>
                </a:cxn>
                <a:cxn ang="0">
                  <a:pos x="T4" y="T5"/>
                </a:cxn>
                <a:cxn ang="0">
                  <a:pos x="T6" y="T7"/>
                </a:cxn>
                <a:cxn ang="0">
                  <a:pos x="T8" y="T9"/>
                </a:cxn>
              </a:cxnLst>
              <a:rect l="0" t="0" r="r" b="b"/>
              <a:pathLst>
                <a:path w="1434" h="1249">
                  <a:moveTo>
                    <a:pt x="860" y="788"/>
                  </a:moveTo>
                  <a:cubicBezTo>
                    <a:pt x="1212" y="493"/>
                    <a:pt x="1434" y="180"/>
                    <a:pt x="1355" y="90"/>
                  </a:cubicBezTo>
                  <a:cubicBezTo>
                    <a:pt x="1276" y="0"/>
                    <a:pt x="927" y="166"/>
                    <a:pt x="574" y="461"/>
                  </a:cubicBezTo>
                  <a:cubicBezTo>
                    <a:pt x="222" y="756"/>
                    <a:pt x="0" y="1069"/>
                    <a:pt x="79" y="1159"/>
                  </a:cubicBezTo>
                  <a:cubicBezTo>
                    <a:pt x="158" y="1249"/>
                    <a:pt x="508" y="1083"/>
                    <a:pt x="860" y="78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p:cNvSpPr>
              <a:spLocks/>
            </p:cNvSpPr>
            <p:nvPr userDrawn="1"/>
          </p:nvSpPr>
          <p:spPr bwMode="ltGray">
            <a:xfrm>
              <a:off x="604838" y="-2476501"/>
              <a:ext cx="4575175" cy="3811589"/>
            </a:xfrm>
            <a:custGeom>
              <a:avLst/>
              <a:gdLst>
                <a:gd name="T0" fmla="*/ 858 w 1443"/>
                <a:gd name="T1" fmla="*/ 766 h 1202"/>
                <a:gd name="T2" fmla="*/ 1368 w 1443"/>
                <a:gd name="T3" fmla="*/ 91 h 1202"/>
                <a:gd name="T4" fmla="*/ 585 w 1443"/>
                <a:gd name="T5" fmla="*/ 436 h 1202"/>
                <a:gd name="T6" fmla="*/ 76 w 1443"/>
                <a:gd name="T7" fmla="*/ 1111 h 1202"/>
                <a:gd name="T8" fmla="*/ 858 w 1443"/>
                <a:gd name="T9" fmla="*/ 766 h 1202"/>
              </a:gdLst>
              <a:ahLst/>
              <a:cxnLst>
                <a:cxn ang="0">
                  <a:pos x="T0" y="T1"/>
                </a:cxn>
                <a:cxn ang="0">
                  <a:pos x="T2" y="T3"/>
                </a:cxn>
                <a:cxn ang="0">
                  <a:pos x="T4" y="T5"/>
                </a:cxn>
                <a:cxn ang="0">
                  <a:pos x="T6" y="T7"/>
                </a:cxn>
                <a:cxn ang="0">
                  <a:pos x="T8" y="T9"/>
                </a:cxn>
              </a:cxnLst>
              <a:rect l="0" t="0" r="r" b="b"/>
              <a:pathLst>
                <a:path w="1443" h="1202">
                  <a:moveTo>
                    <a:pt x="858" y="766"/>
                  </a:moveTo>
                  <a:cubicBezTo>
                    <a:pt x="1215" y="485"/>
                    <a:pt x="1443" y="183"/>
                    <a:pt x="1368" y="91"/>
                  </a:cubicBezTo>
                  <a:cubicBezTo>
                    <a:pt x="1292" y="0"/>
                    <a:pt x="942" y="155"/>
                    <a:pt x="585" y="436"/>
                  </a:cubicBezTo>
                  <a:cubicBezTo>
                    <a:pt x="228" y="718"/>
                    <a:pt x="0" y="1020"/>
                    <a:pt x="76" y="1111"/>
                  </a:cubicBezTo>
                  <a:cubicBezTo>
                    <a:pt x="151" y="1202"/>
                    <a:pt x="502" y="1048"/>
                    <a:pt x="858" y="76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p:cNvSpPr>
              <a:spLocks/>
            </p:cNvSpPr>
            <p:nvPr userDrawn="1"/>
          </p:nvSpPr>
          <p:spPr bwMode="ltGray">
            <a:xfrm>
              <a:off x="674688" y="-2390776"/>
              <a:ext cx="4603750" cy="3659189"/>
            </a:xfrm>
            <a:custGeom>
              <a:avLst/>
              <a:gdLst>
                <a:gd name="T0" fmla="*/ 857 w 1452"/>
                <a:gd name="T1" fmla="*/ 743 h 1154"/>
                <a:gd name="T2" fmla="*/ 1380 w 1452"/>
                <a:gd name="T3" fmla="*/ 92 h 1154"/>
                <a:gd name="T4" fmla="*/ 595 w 1452"/>
                <a:gd name="T5" fmla="*/ 411 h 1154"/>
                <a:gd name="T6" fmla="*/ 72 w 1452"/>
                <a:gd name="T7" fmla="*/ 1062 h 1154"/>
                <a:gd name="T8" fmla="*/ 857 w 1452"/>
                <a:gd name="T9" fmla="*/ 743 h 1154"/>
              </a:gdLst>
              <a:ahLst/>
              <a:cxnLst>
                <a:cxn ang="0">
                  <a:pos x="T0" y="T1"/>
                </a:cxn>
                <a:cxn ang="0">
                  <a:pos x="T2" y="T3"/>
                </a:cxn>
                <a:cxn ang="0">
                  <a:pos x="T4" y="T5"/>
                </a:cxn>
                <a:cxn ang="0">
                  <a:pos x="T6" y="T7"/>
                </a:cxn>
                <a:cxn ang="0">
                  <a:pos x="T8" y="T9"/>
                </a:cxn>
              </a:cxnLst>
              <a:rect l="0" t="0" r="r" b="b"/>
              <a:pathLst>
                <a:path w="1452" h="1154">
                  <a:moveTo>
                    <a:pt x="857" y="743"/>
                  </a:moveTo>
                  <a:cubicBezTo>
                    <a:pt x="1218" y="475"/>
                    <a:pt x="1452" y="184"/>
                    <a:pt x="1380" y="92"/>
                  </a:cubicBezTo>
                  <a:cubicBezTo>
                    <a:pt x="1308" y="0"/>
                    <a:pt x="957" y="143"/>
                    <a:pt x="595" y="411"/>
                  </a:cubicBezTo>
                  <a:cubicBezTo>
                    <a:pt x="234" y="679"/>
                    <a:pt x="0" y="970"/>
                    <a:pt x="72" y="1062"/>
                  </a:cubicBezTo>
                  <a:cubicBezTo>
                    <a:pt x="144" y="1154"/>
                    <a:pt x="496" y="1011"/>
                    <a:pt x="857" y="743"/>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p:cNvSpPr>
              <a:spLocks/>
            </p:cNvSpPr>
            <p:nvPr userDrawn="1"/>
          </p:nvSpPr>
          <p:spPr bwMode="ltGray">
            <a:xfrm>
              <a:off x="744538" y="-2305051"/>
              <a:ext cx="4635500" cy="3508376"/>
            </a:xfrm>
            <a:custGeom>
              <a:avLst/>
              <a:gdLst>
                <a:gd name="T0" fmla="*/ 855 w 1462"/>
                <a:gd name="T1" fmla="*/ 721 h 1106"/>
                <a:gd name="T2" fmla="*/ 1393 w 1462"/>
                <a:gd name="T3" fmla="*/ 92 h 1106"/>
                <a:gd name="T4" fmla="*/ 606 w 1462"/>
                <a:gd name="T5" fmla="*/ 385 h 1106"/>
                <a:gd name="T6" fmla="*/ 69 w 1462"/>
                <a:gd name="T7" fmla="*/ 1014 h 1106"/>
                <a:gd name="T8" fmla="*/ 855 w 1462"/>
                <a:gd name="T9" fmla="*/ 721 h 1106"/>
              </a:gdLst>
              <a:ahLst/>
              <a:cxnLst>
                <a:cxn ang="0">
                  <a:pos x="T0" y="T1"/>
                </a:cxn>
                <a:cxn ang="0">
                  <a:pos x="T2" y="T3"/>
                </a:cxn>
                <a:cxn ang="0">
                  <a:pos x="T4" y="T5"/>
                </a:cxn>
                <a:cxn ang="0">
                  <a:pos x="T6" y="T7"/>
                </a:cxn>
                <a:cxn ang="0">
                  <a:pos x="T8" y="T9"/>
                </a:cxn>
              </a:cxnLst>
              <a:rect l="0" t="0" r="r" b="b"/>
              <a:pathLst>
                <a:path w="1462" h="1106">
                  <a:moveTo>
                    <a:pt x="855" y="721"/>
                  </a:moveTo>
                  <a:cubicBezTo>
                    <a:pt x="1221" y="466"/>
                    <a:pt x="1462" y="185"/>
                    <a:pt x="1393" y="92"/>
                  </a:cubicBezTo>
                  <a:cubicBezTo>
                    <a:pt x="1324" y="0"/>
                    <a:pt x="972" y="131"/>
                    <a:pt x="606" y="385"/>
                  </a:cubicBezTo>
                  <a:cubicBezTo>
                    <a:pt x="240" y="639"/>
                    <a:pt x="0" y="921"/>
                    <a:pt x="69" y="1014"/>
                  </a:cubicBezTo>
                  <a:cubicBezTo>
                    <a:pt x="137" y="1106"/>
                    <a:pt x="490" y="975"/>
                    <a:pt x="855" y="72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Freeform 22"/>
            <p:cNvSpPr>
              <a:spLocks/>
            </p:cNvSpPr>
            <p:nvPr userDrawn="1"/>
          </p:nvSpPr>
          <p:spPr bwMode="ltGray">
            <a:xfrm>
              <a:off x="814388" y="-2222501"/>
              <a:ext cx="4664075" cy="3359151"/>
            </a:xfrm>
            <a:custGeom>
              <a:avLst/>
              <a:gdLst>
                <a:gd name="T0" fmla="*/ 854 w 1471"/>
                <a:gd name="T1" fmla="*/ 699 h 1059"/>
                <a:gd name="T2" fmla="*/ 1405 w 1471"/>
                <a:gd name="T3" fmla="*/ 94 h 1059"/>
                <a:gd name="T4" fmla="*/ 617 w 1471"/>
                <a:gd name="T5" fmla="*/ 360 h 1059"/>
                <a:gd name="T6" fmla="*/ 65 w 1471"/>
                <a:gd name="T7" fmla="*/ 966 h 1059"/>
                <a:gd name="T8" fmla="*/ 854 w 1471"/>
                <a:gd name="T9" fmla="*/ 699 h 1059"/>
              </a:gdLst>
              <a:ahLst/>
              <a:cxnLst>
                <a:cxn ang="0">
                  <a:pos x="T0" y="T1"/>
                </a:cxn>
                <a:cxn ang="0">
                  <a:pos x="T2" y="T3"/>
                </a:cxn>
                <a:cxn ang="0">
                  <a:pos x="T4" y="T5"/>
                </a:cxn>
                <a:cxn ang="0">
                  <a:pos x="T6" y="T7"/>
                </a:cxn>
                <a:cxn ang="0">
                  <a:pos x="T8" y="T9"/>
                </a:cxn>
              </a:cxnLst>
              <a:rect l="0" t="0" r="r" b="b"/>
              <a:pathLst>
                <a:path w="1471" h="1059">
                  <a:moveTo>
                    <a:pt x="854" y="699"/>
                  </a:moveTo>
                  <a:cubicBezTo>
                    <a:pt x="1224" y="458"/>
                    <a:pt x="1471" y="187"/>
                    <a:pt x="1405" y="94"/>
                  </a:cubicBezTo>
                  <a:cubicBezTo>
                    <a:pt x="1340" y="0"/>
                    <a:pt x="987" y="120"/>
                    <a:pt x="617" y="360"/>
                  </a:cubicBezTo>
                  <a:cubicBezTo>
                    <a:pt x="246" y="601"/>
                    <a:pt x="0" y="872"/>
                    <a:pt x="65" y="966"/>
                  </a:cubicBezTo>
                  <a:cubicBezTo>
                    <a:pt x="131" y="1059"/>
                    <a:pt x="484" y="940"/>
                    <a:pt x="854" y="699"/>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7" name="Freeform 23"/>
            <p:cNvSpPr>
              <a:spLocks/>
            </p:cNvSpPr>
            <p:nvPr userDrawn="1"/>
          </p:nvSpPr>
          <p:spPr bwMode="ltGray">
            <a:xfrm>
              <a:off x="881063" y="-2136776"/>
              <a:ext cx="4695825" cy="3206751"/>
            </a:xfrm>
            <a:custGeom>
              <a:avLst/>
              <a:gdLst>
                <a:gd name="T0" fmla="*/ 853 w 1481"/>
                <a:gd name="T1" fmla="*/ 676 h 1011"/>
                <a:gd name="T2" fmla="*/ 1419 w 1481"/>
                <a:gd name="T3" fmla="*/ 94 h 1011"/>
                <a:gd name="T4" fmla="*/ 628 w 1481"/>
                <a:gd name="T5" fmla="*/ 335 h 1011"/>
                <a:gd name="T6" fmla="*/ 63 w 1481"/>
                <a:gd name="T7" fmla="*/ 917 h 1011"/>
                <a:gd name="T8" fmla="*/ 853 w 1481"/>
                <a:gd name="T9" fmla="*/ 676 h 1011"/>
              </a:gdLst>
              <a:ahLst/>
              <a:cxnLst>
                <a:cxn ang="0">
                  <a:pos x="T0" y="T1"/>
                </a:cxn>
                <a:cxn ang="0">
                  <a:pos x="T2" y="T3"/>
                </a:cxn>
                <a:cxn ang="0">
                  <a:pos x="T4" y="T5"/>
                </a:cxn>
                <a:cxn ang="0">
                  <a:pos x="T6" y="T7"/>
                </a:cxn>
                <a:cxn ang="0">
                  <a:pos x="T8" y="T9"/>
                </a:cxn>
              </a:cxnLst>
              <a:rect l="0" t="0" r="r" b="b"/>
              <a:pathLst>
                <a:path w="1481" h="1011">
                  <a:moveTo>
                    <a:pt x="853" y="676"/>
                  </a:moveTo>
                  <a:cubicBezTo>
                    <a:pt x="1228" y="449"/>
                    <a:pt x="1481" y="188"/>
                    <a:pt x="1419" y="94"/>
                  </a:cubicBezTo>
                  <a:cubicBezTo>
                    <a:pt x="1357" y="0"/>
                    <a:pt x="1003" y="108"/>
                    <a:pt x="628" y="335"/>
                  </a:cubicBezTo>
                  <a:cubicBezTo>
                    <a:pt x="254" y="562"/>
                    <a:pt x="0" y="823"/>
                    <a:pt x="63" y="917"/>
                  </a:cubicBezTo>
                  <a:cubicBezTo>
                    <a:pt x="125" y="1011"/>
                    <a:pt x="479" y="903"/>
                    <a:pt x="853" y="67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Freeform 24"/>
            <p:cNvSpPr>
              <a:spLocks/>
            </p:cNvSpPr>
            <p:nvPr userDrawn="1"/>
          </p:nvSpPr>
          <p:spPr bwMode="ltGray">
            <a:xfrm>
              <a:off x="950913" y="-2054226"/>
              <a:ext cx="4722812" cy="3057526"/>
            </a:xfrm>
            <a:custGeom>
              <a:avLst/>
              <a:gdLst>
                <a:gd name="T0" fmla="*/ 852 w 1490"/>
                <a:gd name="T1" fmla="*/ 654 h 964"/>
                <a:gd name="T2" fmla="*/ 1431 w 1490"/>
                <a:gd name="T3" fmla="*/ 95 h 964"/>
                <a:gd name="T4" fmla="*/ 639 w 1490"/>
                <a:gd name="T5" fmla="*/ 310 h 964"/>
                <a:gd name="T6" fmla="*/ 59 w 1490"/>
                <a:gd name="T7" fmla="*/ 869 h 964"/>
                <a:gd name="T8" fmla="*/ 852 w 1490"/>
                <a:gd name="T9" fmla="*/ 654 h 964"/>
              </a:gdLst>
              <a:ahLst/>
              <a:cxnLst>
                <a:cxn ang="0">
                  <a:pos x="T0" y="T1"/>
                </a:cxn>
                <a:cxn ang="0">
                  <a:pos x="T2" y="T3"/>
                </a:cxn>
                <a:cxn ang="0">
                  <a:pos x="T4" y="T5"/>
                </a:cxn>
                <a:cxn ang="0">
                  <a:pos x="T6" y="T7"/>
                </a:cxn>
                <a:cxn ang="0">
                  <a:pos x="T8" y="T9"/>
                </a:cxn>
              </a:cxnLst>
              <a:rect l="0" t="0" r="r" b="b"/>
              <a:pathLst>
                <a:path w="1490" h="964">
                  <a:moveTo>
                    <a:pt x="852" y="654"/>
                  </a:moveTo>
                  <a:cubicBezTo>
                    <a:pt x="1231" y="441"/>
                    <a:pt x="1490" y="190"/>
                    <a:pt x="1431" y="95"/>
                  </a:cubicBezTo>
                  <a:cubicBezTo>
                    <a:pt x="1372" y="0"/>
                    <a:pt x="1018" y="97"/>
                    <a:pt x="639" y="310"/>
                  </a:cubicBezTo>
                  <a:cubicBezTo>
                    <a:pt x="260" y="524"/>
                    <a:pt x="0" y="774"/>
                    <a:pt x="59" y="869"/>
                  </a:cubicBezTo>
                  <a:cubicBezTo>
                    <a:pt x="118" y="964"/>
                    <a:pt x="473" y="868"/>
                    <a:pt x="852" y="65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Freeform 25"/>
            <p:cNvSpPr>
              <a:spLocks/>
            </p:cNvSpPr>
            <p:nvPr userDrawn="1"/>
          </p:nvSpPr>
          <p:spPr bwMode="ltGray">
            <a:xfrm>
              <a:off x="1019175" y="-1970088"/>
              <a:ext cx="4752975" cy="2906713"/>
            </a:xfrm>
            <a:custGeom>
              <a:avLst/>
              <a:gdLst>
                <a:gd name="T0" fmla="*/ 850 w 1499"/>
                <a:gd name="T1" fmla="*/ 631 h 916"/>
                <a:gd name="T2" fmla="*/ 1444 w 1499"/>
                <a:gd name="T3" fmla="*/ 96 h 916"/>
                <a:gd name="T4" fmla="*/ 649 w 1499"/>
                <a:gd name="T5" fmla="*/ 285 h 916"/>
                <a:gd name="T6" fmla="*/ 56 w 1499"/>
                <a:gd name="T7" fmla="*/ 820 h 916"/>
                <a:gd name="T8" fmla="*/ 850 w 1499"/>
                <a:gd name="T9" fmla="*/ 631 h 916"/>
              </a:gdLst>
              <a:ahLst/>
              <a:cxnLst>
                <a:cxn ang="0">
                  <a:pos x="T0" y="T1"/>
                </a:cxn>
                <a:cxn ang="0">
                  <a:pos x="T2" y="T3"/>
                </a:cxn>
                <a:cxn ang="0">
                  <a:pos x="T4" y="T5"/>
                </a:cxn>
                <a:cxn ang="0">
                  <a:pos x="T6" y="T7"/>
                </a:cxn>
                <a:cxn ang="0">
                  <a:pos x="T8" y="T9"/>
                </a:cxn>
              </a:cxnLst>
              <a:rect l="0" t="0" r="r" b="b"/>
              <a:pathLst>
                <a:path w="1499" h="916">
                  <a:moveTo>
                    <a:pt x="850" y="631"/>
                  </a:moveTo>
                  <a:cubicBezTo>
                    <a:pt x="1233" y="431"/>
                    <a:pt x="1499" y="191"/>
                    <a:pt x="1444" y="96"/>
                  </a:cubicBezTo>
                  <a:cubicBezTo>
                    <a:pt x="1388" y="0"/>
                    <a:pt x="1033" y="84"/>
                    <a:pt x="649" y="285"/>
                  </a:cubicBezTo>
                  <a:cubicBezTo>
                    <a:pt x="266" y="485"/>
                    <a:pt x="0" y="725"/>
                    <a:pt x="56" y="820"/>
                  </a:cubicBezTo>
                  <a:cubicBezTo>
                    <a:pt x="111" y="916"/>
                    <a:pt x="467" y="832"/>
                    <a:pt x="850" y="63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Freeform 26"/>
            <p:cNvSpPr>
              <a:spLocks/>
            </p:cNvSpPr>
            <p:nvPr userDrawn="1"/>
          </p:nvSpPr>
          <p:spPr bwMode="ltGray">
            <a:xfrm>
              <a:off x="1089025" y="-1887538"/>
              <a:ext cx="4781550" cy="2757488"/>
            </a:xfrm>
            <a:custGeom>
              <a:avLst/>
              <a:gdLst>
                <a:gd name="T0" fmla="*/ 849 w 1508"/>
                <a:gd name="T1" fmla="*/ 610 h 869"/>
                <a:gd name="T2" fmla="*/ 1456 w 1508"/>
                <a:gd name="T3" fmla="*/ 97 h 869"/>
                <a:gd name="T4" fmla="*/ 660 w 1508"/>
                <a:gd name="T5" fmla="*/ 260 h 869"/>
                <a:gd name="T6" fmla="*/ 52 w 1508"/>
                <a:gd name="T7" fmla="*/ 773 h 869"/>
                <a:gd name="T8" fmla="*/ 849 w 1508"/>
                <a:gd name="T9" fmla="*/ 610 h 869"/>
              </a:gdLst>
              <a:ahLst/>
              <a:cxnLst>
                <a:cxn ang="0">
                  <a:pos x="T0" y="T1"/>
                </a:cxn>
                <a:cxn ang="0">
                  <a:pos x="T2" y="T3"/>
                </a:cxn>
                <a:cxn ang="0">
                  <a:pos x="T4" y="T5"/>
                </a:cxn>
                <a:cxn ang="0">
                  <a:pos x="T6" y="T7"/>
                </a:cxn>
                <a:cxn ang="0">
                  <a:pos x="T8" y="T9"/>
                </a:cxn>
              </a:cxnLst>
              <a:rect l="0" t="0" r="r" b="b"/>
              <a:pathLst>
                <a:path w="1508" h="869">
                  <a:moveTo>
                    <a:pt x="849" y="610"/>
                  </a:moveTo>
                  <a:cubicBezTo>
                    <a:pt x="1236" y="423"/>
                    <a:pt x="1508" y="194"/>
                    <a:pt x="1456" y="97"/>
                  </a:cubicBezTo>
                  <a:cubicBezTo>
                    <a:pt x="1404" y="0"/>
                    <a:pt x="1048" y="73"/>
                    <a:pt x="660" y="260"/>
                  </a:cubicBezTo>
                  <a:cubicBezTo>
                    <a:pt x="272" y="447"/>
                    <a:pt x="0" y="676"/>
                    <a:pt x="52" y="773"/>
                  </a:cubicBezTo>
                  <a:cubicBezTo>
                    <a:pt x="104" y="869"/>
                    <a:pt x="461" y="796"/>
                    <a:pt x="849" y="61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7"/>
            <p:cNvSpPr>
              <a:spLocks/>
            </p:cNvSpPr>
            <p:nvPr userDrawn="1"/>
          </p:nvSpPr>
          <p:spPr bwMode="ltGray">
            <a:xfrm>
              <a:off x="1158875" y="-1801813"/>
              <a:ext cx="4813300" cy="2605088"/>
            </a:xfrm>
            <a:custGeom>
              <a:avLst/>
              <a:gdLst>
                <a:gd name="T0" fmla="*/ 847 w 1518"/>
                <a:gd name="T1" fmla="*/ 587 h 821"/>
                <a:gd name="T2" fmla="*/ 1469 w 1518"/>
                <a:gd name="T3" fmla="*/ 97 h 821"/>
                <a:gd name="T4" fmla="*/ 670 w 1518"/>
                <a:gd name="T5" fmla="*/ 234 h 821"/>
                <a:gd name="T6" fmla="*/ 48 w 1518"/>
                <a:gd name="T7" fmla="*/ 724 h 821"/>
                <a:gd name="T8" fmla="*/ 847 w 1518"/>
                <a:gd name="T9" fmla="*/ 587 h 821"/>
              </a:gdLst>
              <a:ahLst/>
              <a:cxnLst>
                <a:cxn ang="0">
                  <a:pos x="T0" y="T1"/>
                </a:cxn>
                <a:cxn ang="0">
                  <a:pos x="T2" y="T3"/>
                </a:cxn>
                <a:cxn ang="0">
                  <a:pos x="T4" y="T5"/>
                </a:cxn>
                <a:cxn ang="0">
                  <a:pos x="T6" y="T7"/>
                </a:cxn>
                <a:cxn ang="0">
                  <a:pos x="T8" y="T9"/>
                </a:cxn>
              </a:cxnLst>
              <a:rect l="0" t="0" r="r" b="b"/>
              <a:pathLst>
                <a:path w="1518" h="821">
                  <a:moveTo>
                    <a:pt x="847" y="587"/>
                  </a:moveTo>
                  <a:cubicBezTo>
                    <a:pt x="1239" y="414"/>
                    <a:pt x="1518" y="195"/>
                    <a:pt x="1469" y="97"/>
                  </a:cubicBezTo>
                  <a:cubicBezTo>
                    <a:pt x="1420" y="0"/>
                    <a:pt x="1063" y="61"/>
                    <a:pt x="670" y="234"/>
                  </a:cubicBezTo>
                  <a:cubicBezTo>
                    <a:pt x="278" y="407"/>
                    <a:pt x="0" y="626"/>
                    <a:pt x="48" y="724"/>
                  </a:cubicBezTo>
                  <a:cubicBezTo>
                    <a:pt x="97" y="821"/>
                    <a:pt x="455" y="760"/>
                    <a:pt x="847" y="587"/>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3" name="Freeform 28"/>
            <p:cNvSpPr>
              <a:spLocks/>
            </p:cNvSpPr>
            <p:nvPr userDrawn="1"/>
          </p:nvSpPr>
          <p:spPr bwMode="ltGray">
            <a:xfrm>
              <a:off x="1228725" y="-1716088"/>
              <a:ext cx="4841875" cy="2452688"/>
            </a:xfrm>
            <a:custGeom>
              <a:avLst/>
              <a:gdLst>
                <a:gd name="T0" fmla="*/ 845 w 1527"/>
                <a:gd name="T1" fmla="*/ 564 h 773"/>
                <a:gd name="T2" fmla="*/ 1481 w 1527"/>
                <a:gd name="T3" fmla="*/ 98 h 773"/>
                <a:gd name="T4" fmla="*/ 681 w 1527"/>
                <a:gd name="T5" fmla="*/ 209 h 773"/>
                <a:gd name="T6" fmla="*/ 45 w 1527"/>
                <a:gd name="T7" fmla="*/ 675 h 773"/>
                <a:gd name="T8" fmla="*/ 845 w 1527"/>
                <a:gd name="T9" fmla="*/ 564 h 773"/>
              </a:gdLst>
              <a:ahLst/>
              <a:cxnLst>
                <a:cxn ang="0">
                  <a:pos x="T0" y="T1"/>
                </a:cxn>
                <a:cxn ang="0">
                  <a:pos x="T2" y="T3"/>
                </a:cxn>
                <a:cxn ang="0">
                  <a:pos x="T4" y="T5"/>
                </a:cxn>
                <a:cxn ang="0">
                  <a:pos x="T6" y="T7"/>
                </a:cxn>
                <a:cxn ang="0">
                  <a:pos x="T8" y="T9"/>
                </a:cxn>
              </a:cxnLst>
              <a:rect l="0" t="0" r="r" b="b"/>
              <a:pathLst>
                <a:path w="1527" h="773">
                  <a:moveTo>
                    <a:pt x="845" y="564"/>
                  </a:moveTo>
                  <a:cubicBezTo>
                    <a:pt x="1242" y="405"/>
                    <a:pt x="1527" y="196"/>
                    <a:pt x="1481" y="98"/>
                  </a:cubicBezTo>
                  <a:cubicBezTo>
                    <a:pt x="1436" y="0"/>
                    <a:pt x="1078" y="49"/>
                    <a:pt x="681" y="209"/>
                  </a:cubicBezTo>
                  <a:cubicBezTo>
                    <a:pt x="284" y="368"/>
                    <a:pt x="0" y="577"/>
                    <a:pt x="45" y="675"/>
                  </a:cubicBezTo>
                  <a:cubicBezTo>
                    <a:pt x="90" y="773"/>
                    <a:pt x="449" y="723"/>
                    <a:pt x="845" y="56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Freeform 29"/>
            <p:cNvSpPr>
              <a:spLocks/>
            </p:cNvSpPr>
            <p:nvPr userDrawn="1"/>
          </p:nvSpPr>
          <p:spPr bwMode="ltGray">
            <a:xfrm>
              <a:off x="1295400" y="-1633538"/>
              <a:ext cx="4873625" cy="2303463"/>
            </a:xfrm>
            <a:custGeom>
              <a:avLst/>
              <a:gdLst>
                <a:gd name="T0" fmla="*/ 845 w 1537"/>
                <a:gd name="T1" fmla="*/ 542 h 726"/>
                <a:gd name="T2" fmla="*/ 1495 w 1537"/>
                <a:gd name="T3" fmla="*/ 99 h 726"/>
                <a:gd name="T4" fmla="*/ 692 w 1537"/>
                <a:gd name="T5" fmla="*/ 184 h 726"/>
                <a:gd name="T6" fmla="*/ 42 w 1537"/>
                <a:gd name="T7" fmla="*/ 627 h 726"/>
                <a:gd name="T8" fmla="*/ 845 w 1537"/>
                <a:gd name="T9" fmla="*/ 542 h 726"/>
              </a:gdLst>
              <a:ahLst/>
              <a:cxnLst>
                <a:cxn ang="0">
                  <a:pos x="T0" y="T1"/>
                </a:cxn>
                <a:cxn ang="0">
                  <a:pos x="T2" y="T3"/>
                </a:cxn>
                <a:cxn ang="0">
                  <a:pos x="T4" y="T5"/>
                </a:cxn>
                <a:cxn ang="0">
                  <a:pos x="T6" y="T7"/>
                </a:cxn>
                <a:cxn ang="0">
                  <a:pos x="T8" y="T9"/>
                </a:cxn>
              </a:cxnLst>
              <a:rect l="0" t="0" r="r" b="b"/>
              <a:pathLst>
                <a:path w="1537" h="726">
                  <a:moveTo>
                    <a:pt x="845" y="542"/>
                  </a:moveTo>
                  <a:cubicBezTo>
                    <a:pt x="1246" y="396"/>
                    <a:pt x="1537" y="198"/>
                    <a:pt x="1495" y="99"/>
                  </a:cubicBezTo>
                  <a:cubicBezTo>
                    <a:pt x="1453" y="0"/>
                    <a:pt x="1094" y="38"/>
                    <a:pt x="692" y="184"/>
                  </a:cubicBezTo>
                  <a:cubicBezTo>
                    <a:pt x="291" y="330"/>
                    <a:pt x="0" y="528"/>
                    <a:pt x="42" y="627"/>
                  </a:cubicBezTo>
                  <a:cubicBezTo>
                    <a:pt x="84" y="726"/>
                    <a:pt x="444" y="688"/>
                    <a:pt x="845" y="542"/>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Freeform 30"/>
            <p:cNvSpPr>
              <a:spLocks/>
            </p:cNvSpPr>
            <p:nvPr userDrawn="1"/>
          </p:nvSpPr>
          <p:spPr bwMode="ltGray">
            <a:xfrm>
              <a:off x="1365250" y="-1547813"/>
              <a:ext cx="4902200" cy="2151063"/>
            </a:xfrm>
            <a:custGeom>
              <a:avLst/>
              <a:gdLst>
                <a:gd name="T0" fmla="*/ 843 w 1546"/>
                <a:gd name="T1" fmla="*/ 520 h 678"/>
                <a:gd name="T2" fmla="*/ 1507 w 1546"/>
                <a:gd name="T3" fmla="*/ 100 h 678"/>
                <a:gd name="T4" fmla="*/ 703 w 1546"/>
                <a:gd name="T5" fmla="*/ 158 h 678"/>
                <a:gd name="T6" fmla="*/ 39 w 1546"/>
                <a:gd name="T7" fmla="*/ 578 h 678"/>
                <a:gd name="T8" fmla="*/ 843 w 1546"/>
                <a:gd name="T9" fmla="*/ 520 h 678"/>
              </a:gdLst>
              <a:ahLst/>
              <a:cxnLst>
                <a:cxn ang="0">
                  <a:pos x="T0" y="T1"/>
                </a:cxn>
                <a:cxn ang="0">
                  <a:pos x="T2" y="T3"/>
                </a:cxn>
                <a:cxn ang="0">
                  <a:pos x="T4" y="T5"/>
                </a:cxn>
                <a:cxn ang="0">
                  <a:pos x="T6" y="T7"/>
                </a:cxn>
                <a:cxn ang="0">
                  <a:pos x="T8" y="T9"/>
                </a:cxn>
              </a:cxnLst>
              <a:rect l="0" t="0" r="r" b="b"/>
              <a:pathLst>
                <a:path w="1546" h="678">
                  <a:moveTo>
                    <a:pt x="843" y="520"/>
                  </a:moveTo>
                  <a:cubicBezTo>
                    <a:pt x="1249" y="387"/>
                    <a:pt x="1546" y="199"/>
                    <a:pt x="1507" y="100"/>
                  </a:cubicBezTo>
                  <a:cubicBezTo>
                    <a:pt x="1469" y="0"/>
                    <a:pt x="1109" y="26"/>
                    <a:pt x="703" y="158"/>
                  </a:cubicBezTo>
                  <a:cubicBezTo>
                    <a:pt x="298" y="291"/>
                    <a:pt x="0" y="479"/>
                    <a:pt x="39" y="578"/>
                  </a:cubicBezTo>
                  <a:cubicBezTo>
                    <a:pt x="78" y="678"/>
                    <a:pt x="438" y="652"/>
                    <a:pt x="843" y="52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6" name="Freeform 31"/>
            <p:cNvSpPr>
              <a:spLocks/>
            </p:cNvSpPr>
            <p:nvPr userDrawn="1"/>
          </p:nvSpPr>
          <p:spPr bwMode="ltGray">
            <a:xfrm>
              <a:off x="1435100" y="-1465263"/>
              <a:ext cx="4930775" cy="2001838"/>
            </a:xfrm>
            <a:custGeom>
              <a:avLst/>
              <a:gdLst>
                <a:gd name="T0" fmla="*/ 842 w 1555"/>
                <a:gd name="T1" fmla="*/ 498 h 631"/>
                <a:gd name="T2" fmla="*/ 1520 w 1555"/>
                <a:gd name="T3" fmla="*/ 101 h 631"/>
                <a:gd name="T4" fmla="*/ 714 w 1555"/>
                <a:gd name="T5" fmla="*/ 134 h 631"/>
                <a:gd name="T6" fmla="*/ 35 w 1555"/>
                <a:gd name="T7" fmla="*/ 531 h 631"/>
                <a:gd name="T8" fmla="*/ 842 w 1555"/>
                <a:gd name="T9" fmla="*/ 498 h 631"/>
              </a:gdLst>
              <a:ahLst/>
              <a:cxnLst>
                <a:cxn ang="0">
                  <a:pos x="T0" y="T1"/>
                </a:cxn>
                <a:cxn ang="0">
                  <a:pos x="T2" y="T3"/>
                </a:cxn>
                <a:cxn ang="0">
                  <a:pos x="T4" y="T5"/>
                </a:cxn>
                <a:cxn ang="0">
                  <a:pos x="T6" y="T7"/>
                </a:cxn>
                <a:cxn ang="0">
                  <a:pos x="T8" y="T9"/>
                </a:cxn>
              </a:cxnLst>
              <a:rect l="0" t="0" r="r" b="b"/>
              <a:pathLst>
                <a:path w="1555" h="631">
                  <a:moveTo>
                    <a:pt x="842" y="498"/>
                  </a:moveTo>
                  <a:cubicBezTo>
                    <a:pt x="1252" y="379"/>
                    <a:pt x="1555" y="201"/>
                    <a:pt x="1520" y="101"/>
                  </a:cubicBezTo>
                  <a:cubicBezTo>
                    <a:pt x="1485" y="0"/>
                    <a:pt x="1124" y="15"/>
                    <a:pt x="714" y="134"/>
                  </a:cubicBezTo>
                  <a:cubicBezTo>
                    <a:pt x="304" y="253"/>
                    <a:pt x="0" y="430"/>
                    <a:pt x="35" y="531"/>
                  </a:cubicBezTo>
                  <a:cubicBezTo>
                    <a:pt x="71" y="631"/>
                    <a:pt x="432" y="616"/>
                    <a:pt x="842" y="49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Freeform 32"/>
            <p:cNvSpPr>
              <a:spLocks/>
            </p:cNvSpPr>
            <p:nvPr userDrawn="1"/>
          </p:nvSpPr>
          <p:spPr bwMode="ltGray">
            <a:xfrm>
              <a:off x="1504950" y="-1379538"/>
              <a:ext cx="4962524" cy="1849438"/>
            </a:xfrm>
            <a:custGeom>
              <a:avLst/>
              <a:gdLst>
                <a:gd name="T0" fmla="*/ 840 w 1565"/>
                <a:gd name="T1" fmla="*/ 475 h 583"/>
                <a:gd name="T2" fmla="*/ 1532 w 1565"/>
                <a:gd name="T3" fmla="*/ 101 h 583"/>
                <a:gd name="T4" fmla="*/ 724 w 1565"/>
                <a:gd name="T5" fmla="*/ 108 h 583"/>
                <a:gd name="T6" fmla="*/ 32 w 1565"/>
                <a:gd name="T7" fmla="*/ 482 h 583"/>
                <a:gd name="T8" fmla="*/ 840 w 1565"/>
                <a:gd name="T9" fmla="*/ 475 h 583"/>
              </a:gdLst>
              <a:ahLst/>
              <a:cxnLst>
                <a:cxn ang="0">
                  <a:pos x="T0" y="T1"/>
                </a:cxn>
                <a:cxn ang="0">
                  <a:pos x="T2" y="T3"/>
                </a:cxn>
                <a:cxn ang="0">
                  <a:pos x="T4" y="T5"/>
                </a:cxn>
                <a:cxn ang="0">
                  <a:pos x="T6" y="T7"/>
                </a:cxn>
                <a:cxn ang="0">
                  <a:pos x="T8" y="T9"/>
                </a:cxn>
              </a:cxnLst>
              <a:rect l="0" t="0" r="r" b="b"/>
              <a:pathLst>
                <a:path w="1565" h="583">
                  <a:moveTo>
                    <a:pt x="840" y="475"/>
                  </a:moveTo>
                  <a:cubicBezTo>
                    <a:pt x="1255" y="370"/>
                    <a:pt x="1565" y="203"/>
                    <a:pt x="1532" y="101"/>
                  </a:cubicBezTo>
                  <a:cubicBezTo>
                    <a:pt x="1500" y="0"/>
                    <a:pt x="1139" y="3"/>
                    <a:pt x="724" y="108"/>
                  </a:cubicBezTo>
                  <a:cubicBezTo>
                    <a:pt x="310" y="213"/>
                    <a:pt x="0" y="381"/>
                    <a:pt x="32" y="482"/>
                  </a:cubicBezTo>
                  <a:cubicBezTo>
                    <a:pt x="64" y="583"/>
                    <a:pt x="426" y="580"/>
                    <a:pt x="840" y="475"/>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8" name="Freeform 33"/>
            <p:cNvSpPr>
              <a:spLocks/>
            </p:cNvSpPr>
            <p:nvPr userDrawn="1"/>
          </p:nvSpPr>
          <p:spPr bwMode="ltGray">
            <a:xfrm>
              <a:off x="1574800" y="-1322388"/>
              <a:ext cx="4991099" cy="1754188"/>
            </a:xfrm>
            <a:custGeom>
              <a:avLst/>
              <a:gdLst>
                <a:gd name="T0" fmla="*/ 839 w 1574"/>
                <a:gd name="T1" fmla="*/ 461 h 553"/>
                <a:gd name="T2" fmla="*/ 1545 w 1574"/>
                <a:gd name="T3" fmla="*/ 111 h 553"/>
                <a:gd name="T4" fmla="*/ 735 w 1574"/>
                <a:gd name="T5" fmla="*/ 92 h 553"/>
                <a:gd name="T6" fmla="*/ 28 w 1574"/>
                <a:gd name="T7" fmla="*/ 442 h 553"/>
                <a:gd name="T8" fmla="*/ 839 w 1574"/>
                <a:gd name="T9" fmla="*/ 461 h 553"/>
              </a:gdLst>
              <a:ahLst/>
              <a:cxnLst>
                <a:cxn ang="0">
                  <a:pos x="T0" y="T1"/>
                </a:cxn>
                <a:cxn ang="0">
                  <a:pos x="T2" y="T3"/>
                </a:cxn>
                <a:cxn ang="0">
                  <a:pos x="T4" y="T5"/>
                </a:cxn>
                <a:cxn ang="0">
                  <a:pos x="T6" y="T7"/>
                </a:cxn>
                <a:cxn ang="0">
                  <a:pos x="T8" y="T9"/>
                </a:cxn>
              </a:cxnLst>
              <a:rect l="0" t="0" r="r" b="b"/>
              <a:pathLst>
                <a:path w="1574" h="553">
                  <a:moveTo>
                    <a:pt x="839" y="461"/>
                  </a:moveTo>
                  <a:cubicBezTo>
                    <a:pt x="1257" y="370"/>
                    <a:pt x="1574" y="213"/>
                    <a:pt x="1545" y="111"/>
                  </a:cubicBezTo>
                  <a:cubicBezTo>
                    <a:pt x="1516" y="9"/>
                    <a:pt x="1154" y="0"/>
                    <a:pt x="735" y="92"/>
                  </a:cubicBezTo>
                  <a:cubicBezTo>
                    <a:pt x="316" y="183"/>
                    <a:pt x="0" y="340"/>
                    <a:pt x="28" y="442"/>
                  </a:cubicBezTo>
                  <a:cubicBezTo>
                    <a:pt x="57" y="544"/>
                    <a:pt x="420" y="553"/>
                    <a:pt x="839" y="46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Freeform 34"/>
            <p:cNvSpPr>
              <a:spLocks/>
            </p:cNvSpPr>
            <p:nvPr userDrawn="1"/>
          </p:nvSpPr>
          <p:spPr bwMode="ltGray">
            <a:xfrm>
              <a:off x="1641475" y="-1274763"/>
              <a:ext cx="5022849" cy="1674813"/>
            </a:xfrm>
            <a:custGeom>
              <a:avLst/>
              <a:gdLst>
                <a:gd name="T0" fmla="*/ 838 w 1584"/>
                <a:gd name="T1" fmla="*/ 450 h 528"/>
                <a:gd name="T2" fmla="*/ 1559 w 1584"/>
                <a:gd name="T3" fmla="*/ 123 h 528"/>
                <a:gd name="T4" fmla="*/ 746 w 1584"/>
                <a:gd name="T5" fmla="*/ 78 h 528"/>
                <a:gd name="T6" fmla="*/ 26 w 1584"/>
                <a:gd name="T7" fmla="*/ 405 h 528"/>
                <a:gd name="T8" fmla="*/ 838 w 1584"/>
                <a:gd name="T9" fmla="*/ 450 h 528"/>
              </a:gdLst>
              <a:ahLst/>
              <a:cxnLst>
                <a:cxn ang="0">
                  <a:pos x="T0" y="T1"/>
                </a:cxn>
                <a:cxn ang="0">
                  <a:pos x="T2" y="T3"/>
                </a:cxn>
                <a:cxn ang="0">
                  <a:pos x="T4" y="T5"/>
                </a:cxn>
                <a:cxn ang="0">
                  <a:pos x="T6" y="T7"/>
                </a:cxn>
                <a:cxn ang="0">
                  <a:pos x="T8" y="T9"/>
                </a:cxn>
              </a:cxnLst>
              <a:rect l="0" t="0" r="r" b="b"/>
              <a:pathLst>
                <a:path w="1584" h="528">
                  <a:moveTo>
                    <a:pt x="838" y="450"/>
                  </a:moveTo>
                  <a:cubicBezTo>
                    <a:pt x="1261" y="372"/>
                    <a:pt x="1584" y="226"/>
                    <a:pt x="1559" y="123"/>
                  </a:cubicBezTo>
                  <a:cubicBezTo>
                    <a:pt x="1533" y="20"/>
                    <a:pt x="1170" y="0"/>
                    <a:pt x="746" y="78"/>
                  </a:cubicBezTo>
                  <a:cubicBezTo>
                    <a:pt x="323" y="156"/>
                    <a:pt x="0" y="302"/>
                    <a:pt x="26" y="405"/>
                  </a:cubicBezTo>
                  <a:cubicBezTo>
                    <a:pt x="51" y="508"/>
                    <a:pt x="415" y="528"/>
                    <a:pt x="838" y="45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0" name="Freeform 35"/>
            <p:cNvSpPr>
              <a:spLocks/>
            </p:cNvSpPr>
            <p:nvPr userDrawn="1"/>
          </p:nvSpPr>
          <p:spPr bwMode="ltGray">
            <a:xfrm>
              <a:off x="1711325" y="-1227138"/>
              <a:ext cx="5051424" cy="1598613"/>
            </a:xfrm>
            <a:custGeom>
              <a:avLst/>
              <a:gdLst>
                <a:gd name="T0" fmla="*/ 836 w 1593"/>
                <a:gd name="T1" fmla="*/ 440 h 504"/>
                <a:gd name="T2" fmla="*/ 1571 w 1593"/>
                <a:gd name="T3" fmla="*/ 135 h 504"/>
                <a:gd name="T4" fmla="*/ 757 w 1593"/>
                <a:gd name="T5" fmla="*/ 64 h 504"/>
                <a:gd name="T6" fmla="*/ 22 w 1593"/>
                <a:gd name="T7" fmla="*/ 369 h 504"/>
                <a:gd name="T8" fmla="*/ 836 w 1593"/>
                <a:gd name="T9" fmla="*/ 440 h 504"/>
              </a:gdLst>
              <a:ahLst/>
              <a:cxnLst>
                <a:cxn ang="0">
                  <a:pos x="T0" y="T1"/>
                </a:cxn>
                <a:cxn ang="0">
                  <a:pos x="T2" y="T3"/>
                </a:cxn>
                <a:cxn ang="0">
                  <a:pos x="T4" y="T5"/>
                </a:cxn>
                <a:cxn ang="0">
                  <a:pos x="T6" y="T7"/>
                </a:cxn>
                <a:cxn ang="0">
                  <a:pos x="T8" y="T9"/>
                </a:cxn>
              </a:cxnLst>
              <a:rect l="0" t="0" r="r" b="b"/>
              <a:pathLst>
                <a:path w="1593" h="504">
                  <a:moveTo>
                    <a:pt x="836" y="440"/>
                  </a:moveTo>
                  <a:cubicBezTo>
                    <a:pt x="1264" y="375"/>
                    <a:pt x="1593" y="239"/>
                    <a:pt x="1571" y="135"/>
                  </a:cubicBezTo>
                  <a:cubicBezTo>
                    <a:pt x="1549" y="32"/>
                    <a:pt x="1185" y="0"/>
                    <a:pt x="757" y="64"/>
                  </a:cubicBezTo>
                  <a:cubicBezTo>
                    <a:pt x="329" y="129"/>
                    <a:pt x="0" y="265"/>
                    <a:pt x="22" y="369"/>
                  </a:cubicBezTo>
                  <a:cubicBezTo>
                    <a:pt x="44" y="472"/>
                    <a:pt x="409" y="504"/>
                    <a:pt x="836" y="44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Freeform 36"/>
            <p:cNvSpPr>
              <a:spLocks/>
            </p:cNvSpPr>
            <p:nvPr userDrawn="1"/>
          </p:nvSpPr>
          <p:spPr bwMode="ltGray">
            <a:xfrm>
              <a:off x="1781175" y="-1179513"/>
              <a:ext cx="5078412" cy="1522413"/>
            </a:xfrm>
            <a:custGeom>
              <a:avLst/>
              <a:gdLst>
                <a:gd name="T0" fmla="*/ 835 w 1602"/>
                <a:gd name="T1" fmla="*/ 429 h 480"/>
                <a:gd name="T2" fmla="*/ 1584 w 1602"/>
                <a:gd name="T3" fmla="*/ 148 h 480"/>
                <a:gd name="T4" fmla="*/ 767 w 1602"/>
                <a:gd name="T5" fmla="*/ 51 h 480"/>
                <a:gd name="T6" fmla="*/ 19 w 1602"/>
                <a:gd name="T7" fmla="*/ 332 h 480"/>
                <a:gd name="T8" fmla="*/ 835 w 1602"/>
                <a:gd name="T9" fmla="*/ 429 h 480"/>
              </a:gdLst>
              <a:ahLst/>
              <a:cxnLst>
                <a:cxn ang="0">
                  <a:pos x="T0" y="T1"/>
                </a:cxn>
                <a:cxn ang="0">
                  <a:pos x="T2" y="T3"/>
                </a:cxn>
                <a:cxn ang="0">
                  <a:pos x="T4" y="T5"/>
                </a:cxn>
                <a:cxn ang="0">
                  <a:pos x="T6" y="T7"/>
                </a:cxn>
                <a:cxn ang="0">
                  <a:pos x="T8" y="T9"/>
                </a:cxn>
              </a:cxnLst>
              <a:rect l="0" t="0" r="r" b="b"/>
              <a:pathLst>
                <a:path w="1602" h="480">
                  <a:moveTo>
                    <a:pt x="835" y="429"/>
                  </a:moveTo>
                  <a:cubicBezTo>
                    <a:pt x="1267" y="378"/>
                    <a:pt x="1602" y="252"/>
                    <a:pt x="1584" y="148"/>
                  </a:cubicBezTo>
                  <a:cubicBezTo>
                    <a:pt x="1565" y="43"/>
                    <a:pt x="1200" y="0"/>
                    <a:pt x="767" y="51"/>
                  </a:cubicBezTo>
                  <a:cubicBezTo>
                    <a:pt x="335" y="102"/>
                    <a:pt x="0" y="227"/>
                    <a:pt x="19" y="332"/>
                  </a:cubicBezTo>
                  <a:cubicBezTo>
                    <a:pt x="37" y="436"/>
                    <a:pt x="403" y="480"/>
                    <a:pt x="835" y="429"/>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Freeform 37"/>
            <p:cNvSpPr>
              <a:spLocks/>
            </p:cNvSpPr>
            <p:nvPr userDrawn="1"/>
          </p:nvSpPr>
          <p:spPr bwMode="ltGray">
            <a:xfrm>
              <a:off x="1851025" y="-1131888"/>
              <a:ext cx="5106987" cy="1443038"/>
            </a:xfrm>
            <a:custGeom>
              <a:avLst/>
              <a:gdLst>
                <a:gd name="T0" fmla="*/ 833 w 1611"/>
                <a:gd name="T1" fmla="*/ 418 h 455"/>
                <a:gd name="T2" fmla="*/ 1596 w 1611"/>
                <a:gd name="T3" fmla="*/ 160 h 455"/>
                <a:gd name="T4" fmla="*/ 778 w 1611"/>
                <a:gd name="T5" fmla="*/ 37 h 455"/>
                <a:gd name="T6" fmla="*/ 15 w 1611"/>
                <a:gd name="T7" fmla="*/ 295 h 455"/>
                <a:gd name="T8" fmla="*/ 833 w 1611"/>
                <a:gd name="T9" fmla="*/ 418 h 455"/>
              </a:gdLst>
              <a:ahLst/>
              <a:cxnLst>
                <a:cxn ang="0">
                  <a:pos x="T0" y="T1"/>
                </a:cxn>
                <a:cxn ang="0">
                  <a:pos x="T2" y="T3"/>
                </a:cxn>
                <a:cxn ang="0">
                  <a:pos x="T4" y="T5"/>
                </a:cxn>
                <a:cxn ang="0">
                  <a:pos x="T6" y="T7"/>
                </a:cxn>
                <a:cxn ang="0">
                  <a:pos x="T8" y="T9"/>
                </a:cxn>
              </a:cxnLst>
              <a:rect l="0" t="0" r="r" b="b"/>
              <a:pathLst>
                <a:path w="1611" h="455">
                  <a:moveTo>
                    <a:pt x="833" y="418"/>
                  </a:moveTo>
                  <a:cubicBezTo>
                    <a:pt x="1270" y="381"/>
                    <a:pt x="1611" y="265"/>
                    <a:pt x="1596" y="160"/>
                  </a:cubicBezTo>
                  <a:cubicBezTo>
                    <a:pt x="1581" y="55"/>
                    <a:pt x="1215" y="0"/>
                    <a:pt x="778" y="37"/>
                  </a:cubicBezTo>
                  <a:cubicBezTo>
                    <a:pt x="341" y="74"/>
                    <a:pt x="0" y="190"/>
                    <a:pt x="15" y="295"/>
                  </a:cubicBezTo>
                  <a:cubicBezTo>
                    <a:pt x="30" y="400"/>
                    <a:pt x="397" y="455"/>
                    <a:pt x="833" y="41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Freeform 38"/>
            <p:cNvSpPr>
              <a:spLocks/>
            </p:cNvSpPr>
            <p:nvPr userDrawn="1"/>
          </p:nvSpPr>
          <p:spPr bwMode="ltGray">
            <a:xfrm>
              <a:off x="1920875" y="-1084263"/>
              <a:ext cx="5138737" cy="1366838"/>
            </a:xfrm>
            <a:custGeom>
              <a:avLst/>
              <a:gdLst>
                <a:gd name="T0" fmla="*/ 832 w 1621"/>
                <a:gd name="T1" fmla="*/ 407 h 431"/>
                <a:gd name="T2" fmla="*/ 1609 w 1621"/>
                <a:gd name="T3" fmla="*/ 173 h 431"/>
                <a:gd name="T4" fmla="*/ 789 w 1621"/>
                <a:gd name="T5" fmla="*/ 24 h 431"/>
                <a:gd name="T6" fmla="*/ 12 w 1621"/>
                <a:gd name="T7" fmla="*/ 258 h 431"/>
                <a:gd name="T8" fmla="*/ 832 w 1621"/>
                <a:gd name="T9" fmla="*/ 407 h 431"/>
              </a:gdLst>
              <a:ahLst/>
              <a:cxnLst>
                <a:cxn ang="0">
                  <a:pos x="T0" y="T1"/>
                </a:cxn>
                <a:cxn ang="0">
                  <a:pos x="T2" y="T3"/>
                </a:cxn>
                <a:cxn ang="0">
                  <a:pos x="T4" y="T5"/>
                </a:cxn>
                <a:cxn ang="0">
                  <a:pos x="T6" y="T7"/>
                </a:cxn>
                <a:cxn ang="0">
                  <a:pos x="T8" y="T9"/>
                </a:cxn>
              </a:cxnLst>
              <a:rect l="0" t="0" r="r" b="b"/>
              <a:pathLst>
                <a:path w="1621" h="431">
                  <a:moveTo>
                    <a:pt x="832" y="407"/>
                  </a:moveTo>
                  <a:cubicBezTo>
                    <a:pt x="1273" y="384"/>
                    <a:pt x="1621" y="279"/>
                    <a:pt x="1609" y="173"/>
                  </a:cubicBezTo>
                  <a:cubicBezTo>
                    <a:pt x="1597" y="67"/>
                    <a:pt x="1230" y="0"/>
                    <a:pt x="789" y="24"/>
                  </a:cubicBezTo>
                  <a:cubicBezTo>
                    <a:pt x="348" y="47"/>
                    <a:pt x="0" y="152"/>
                    <a:pt x="12" y="258"/>
                  </a:cubicBezTo>
                  <a:cubicBezTo>
                    <a:pt x="24" y="364"/>
                    <a:pt x="391" y="431"/>
                    <a:pt x="832" y="407"/>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Freeform 39"/>
            <p:cNvSpPr>
              <a:spLocks/>
            </p:cNvSpPr>
            <p:nvPr userDrawn="1"/>
          </p:nvSpPr>
          <p:spPr bwMode="ltGray">
            <a:xfrm>
              <a:off x="1987550" y="-1036638"/>
              <a:ext cx="5170487" cy="1290638"/>
            </a:xfrm>
            <a:custGeom>
              <a:avLst/>
              <a:gdLst>
                <a:gd name="T0" fmla="*/ 831 w 1631"/>
                <a:gd name="T1" fmla="*/ 396 h 407"/>
                <a:gd name="T2" fmla="*/ 1622 w 1631"/>
                <a:gd name="T3" fmla="*/ 185 h 407"/>
                <a:gd name="T4" fmla="*/ 800 w 1631"/>
                <a:gd name="T5" fmla="*/ 10 h 407"/>
                <a:gd name="T6" fmla="*/ 9 w 1631"/>
                <a:gd name="T7" fmla="*/ 221 h 407"/>
                <a:gd name="T8" fmla="*/ 831 w 1631"/>
                <a:gd name="T9" fmla="*/ 396 h 407"/>
              </a:gdLst>
              <a:ahLst/>
              <a:cxnLst>
                <a:cxn ang="0">
                  <a:pos x="T0" y="T1"/>
                </a:cxn>
                <a:cxn ang="0">
                  <a:pos x="T2" y="T3"/>
                </a:cxn>
                <a:cxn ang="0">
                  <a:pos x="T4" y="T5"/>
                </a:cxn>
                <a:cxn ang="0">
                  <a:pos x="T6" y="T7"/>
                </a:cxn>
                <a:cxn ang="0">
                  <a:pos x="T8" y="T9"/>
                </a:cxn>
              </a:cxnLst>
              <a:rect l="0" t="0" r="r" b="b"/>
              <a:pathLst>
                <a:path w="1631" h="407">
                  <a:moveTo>
                    <a:pt x="831" y="396"/>
                  </a:moveTo>
                  <a:cubicBezTo>
                    <a:pt x="1277" y="386"/>
                    <a:pt x="1631" y="292"/>
                    <a:pt x="1622" y="185"/>
                  </a:cubicBezTo>
                  <a:cubicBezTo>
                    <a:pt x="1614" y="78"/>
                    <a:pt x="1246" y="0"/>
                    <a:pt x="800" y="10"/>
                  </a:cubicBezTo>
                  <a:cubicBezTo>
                    <a:pt x="355" y="20"/>
                    <a:pt x="0" y="115"/>
                    <a:pt x="9" y="221"/>
                  </a:cubicBezTo>
                  <a:cubicBezTo>
                    <a:pt x="18" y="328"/>
                    <a:pt x="386" y="407"/>
                    <a:pt x="831" y="39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40"/>
            <p:cNvSpPr>
              <a:spLocks/>
            </p:cNvSpPr>
            <p:nvPr userDrawn="1"/>
          </p:nvSpPr>
          <p:spPr bwMode="ltGray">
            <a:xfrm>
              <a:off x="2057400" y="-1011238"/>
              <a:ext cx="5199062" cy="1255713"/>
            </a:xfrm>
            <a:custGeom>
              <a:avLst/>
              <a:gdLst>
                <a:gd name="T0" fmla="*/ 830 w 1640"/>
                <a:gd name="T1" fmla="*/ 393 h 396"/>
                <a:gd name="T2" fmla="*/ 1635 w 1640"/>
                <a:gd name="T3" fmla="*/ 204 h 396"/>
                <a:gd name="T4" fmla="*/ 811 w 1640"/>
                <a:gd name="T5" fmla="*/ 3 h 396"/>
                <a:gd name="T6" fmla="*/ 6 w 1640"/>
                <a:gd name="T7" fmla="*/ 192 h 396"/>
                <a:gd name="T8" fmla="*/ 830 w 1640"/>
                <a:gd name="T9" fmla="*/ 393 h 396"/>
              </a:gdLst>
              <a:ahLst/>
              <a:cxnLst>
                <a:cxn ang="0">
                  <a:pos x="T0" y="T1"/>
                </a:cxn>
                <a:cxn ang="0">
                  <a:pos x="T2" y="T3"/>
                </a:cxn>
                <a:cxn ang="0">
                  <a:pos x="T4" y="T5"/>
                </a:cxn>
                <a:cxn ang="0">
                  <a:pos x="T6" y="T7"/>
                </a:cxn>
                <a:cxn ang="0">
                  <a:pos x="T8" y="T9"/>
                </a:cxn>
              </a:cxnLst>
              <a:rect l="0" t="0" r="r" b="b"/>
              <a:pathLst>
                <a:path w="1640" h="396">
                  <a:moveTo>
                    <a:pt x="830" y="393"/>
                  </a:moveTo>
                  <a:cubicBezTo>
                    <a:pt x="1279" y="396"/>
                    <a:pt x="1640" y="312"/>
                    <a:pt x="1635" y="204"/>
                  </a:cubicBezTo>
                  <a:cubicBezTo>
                    <a:pt x="1629" y="97"/>
                    <a:pt x="1261" y="7"/>
                    <a:pt x="811" y="3"/>
                  </a:cubicBezTo>
                  <a:cubicBezTo>
                    <a:pt x="361" y="0"/>
                    <a:pt x="0" y="84"/>
                    <a:pt x="6" y="192"/>
                  </a:cubicBezTo>
                  <a:cubicBezTo>
                    <a:pt x="11" y="299"/>
                    <a:pt x="380" y="389"/>
                    <a:pt x="830" y="393"/>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6" name="Freeform 41"/>
            <p:cNvSpPr>
              <a:spLocks/>
            </p:cNvSpPr>
            <p:nvPr userDrawn="1"/>
          </p:nvSpPr>
          <p:spPr bwMode="ltGray">
            <a:xfrm>
              <a:off x="2127250" y="-1049338"/>
              <a:ext cx="5227637" cy="1350963"/>
            </a:xfrm>
            <a:custGeom>
              <a:avLst/>
              <a:gdLst>
                <a:gd name="T0" fmla="*/ 828 w 1649"/>
                <a:gd name="T1" fmla="*/ 409 h 426"/>
                <a:gd name="T2" fmla="*/ 1647 w 1649"/>
                <a:gd name="T3" fmla="*/ 244 h 426"/>
                <a:gd name="T4" fmla="*/ 821 w 1649"/>
                <a:gd name="T5" fmla="*/ 17 h 426"/>
                <a:gd name="T6" fmla="*/ 2 w 1649"/>
                <a:gd name="T7" fmla="*/ 182 h 426"/>
                <a:gd name="T8" fmla="*/ 828 w 1649"/>
                <a:gd name="T9" fmla="*/ 409 h 426"/>
              </a:gdLst>
              <a:ahLst/>
              <a:cxnLst>
                <a:cxn ang="0">
                  <a:pos x="T0" y="T1"/>
                </a:cxn>
                <a:cxn ang="0">
                  <a:pos x="T2" y="T3"/>
                </a:cxn>
                <a:cxn ang="0">
                  <a:pos x="T4" y="T5"/>
                </a:cxn>
                <a:cxn ang="0">
                  <a:pos x="T6" y="T7"/>
                </a:cxn>
                <a:cxn ang="0">
                  <a:pos x="T8" y="T9"/>
                </a:cxn>
              </a:cxnLst>
              <a:rect l="0" t="0" r="r" b="b"/>
              <a:pathLst>
                <a:path w="1649" h="426">
                  <a:moveTo>
                    <a:pt x="828" y="409"/>
                  </a:moveTo>
                  <a:cubicBezTo>
                    <a:pt x="1282" y="426"/>
                    <a:pt x="1649" y="352"/>
                    <a:pt x="1647" y="244"/>
                  </a:cubicBezTo>
                  <a:cubicBezTo>
                    <a:pt x="1645" y="135"/>
                    <a:pt x="1276" y="34"/>
                    <a:pt x="821" y="17"/>
                  </a:cubicBezTo>
                  <a:cubicBezTo>
                    <a:pt x="367" y="0"/>
                    <a:pt x="0" y="74"/>
                    <a:pt x="2" y="182"/>
                  </a:cubicBezTo>
                  <a:cubicBezTo>
                    <a:pt x="4" y="290"/>
                    <a:pt x="374" y="392"/>
                    <a:pt x="828" y="409"/>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42"/>
            <p:cNvSpPr>
              <a:spLocks/>
            </p:cNvSpPr>
            <p:nvPr userDrawn="1"/>
          </p:nvSpPr>
          <p:spPr bwMode="ltGray">
            <a:xfrm>
              <a:off x="2185988" y="-1090613"/>
              <a:ext cx="5276849" cy="1449388"/>
            </a:xfrm>
            <a:custGeom>
              <a:avLst/>
              <a:gdLst>
                <a:gd name="T0" fmla="*/ 829 w 1664"/>
                <a:gd name="T1" fmla="*/ 426 h 457"/>
                <a:gd name="T2" fmla="*/ 1663 w 1664"/>
                <a:gd name="T3" fmla="*/ 284 h 457"/>
                <a:gd name="T4" fmla="*/ 835 w 1664"/>
                <a:gd name="T5" fmla="*/ 31 h 457"/>
                <a:gd name="T6" fmla="*/ 1 w 1664"/>
                <a:gd name="T7" fmla="*/ 173 h 457"/>
                <a:gd name="T8" fmla="*/ 829 w 1664"/>
                <a:gd name="T9" fmla="*/ 426 h 457"/>
              </a:gdLst>
              <a:ahLst/>
              <a:cxnLst>
                <a:cxn ang="0">
                  <a:pos x="T0" y="T1"/>
                </a:cxn>
                <a:cxn ang="0">
                  <a:pos x="T2" y="T3"/>
                </a:cxn>
                <a:cxn ang="0">
                  <a:pos x="T4" y="T5"/>
                </a:cxn>
                <a:cxn ang="0">
                  <a:pos x="T6" y="T7"/>
                </a:cxn>
                <a:cxn ang="0">
                  <a:pos x="T8" y="T9"/>
                </a:cxn>
              </a:cxnLst>
              <a:rect l="0" t="0" r="r" b="b"/>
              <a:pathLst>
                <a:path w="1664" h="457">
                  <a:moveTo>
                    <a:pt x="829" y="426"/>
                  </a:moveTo>
                  <a:cubicBezTo>
                    <a:pt x="1288" y="457"/>
                    <a:pt x="1661" y="393"/>
                    <a:pt x="1663" y="284"/>
                  </a:cubicBezTo>
                  <a:cubicBezTo>
                    <a:pt x="1664" y="175"/>
                    <a:pt x="1294" y="62"/>
                    <a:pt x="835" y="31"/>
                  </a:cubicBezTo>
                  <a:cubicBezTo>
                    <a:pt x="376" y="0"/>
                    <a:pt x="3" y="64"/>
                    <a:pt x="1" y="173"/>
                  </a:cubicBezTo>
                  <a:cubicBezTo>
                    <a:pt x="0" y="282"/>
                    <a:pt x="371" y="395"/>
                    <a:pt x="829" y="42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Freeform 43"/>
            <p:cNvSpPr>
              <a:spLocks/>
            </p:cNvSpPr>
            <p:nvPr userDrawn="1"/>
          </p:nvSpPr>
          <p:spPr bwMode="ltGray">
            <a:xfrm>
              <a:off x="2233613" y="-1128713"/>
              <a:ext cx="5349874" cy="1544638"/>
            </a:xfrm>
            <a:custGeom>
              <a:avLst/>
              <a:gdLst>
                <a:gd name="T0" fmla="*/ 835 w 1687"/>
                <a:gd name="T1" fmla="*/ 442 h 487"/>
                <a:gd name="T2" fmla="*/ 1682 w 1687"/>
                <a:gd name="T3" fmla="*/ 323 h 487"/>
                <a:gd name="T4" fmla="*/ 852 w 1687"/>
                <a:gd name="T5" fmla="*/ 44 h 487"/>
                <a:gd name="T6" fmla="*/ 5 w 1687"/>
                <a:gd name="T7" fmla="*/ 163 h 487"/>
                <a:gd name="T8" fmla="*/ 835 w 1687"/>
                <a:gd name="T9" fmla="*/ 442 h 487"/>
              </a:gdLst>
              <a:ahLst/>
              <a:cxnLst>
                <a:cxn ang="0">
                  <a:pos x="T0" y="T1"/>
                </a:cxn>
                <a:cxn ang="0">
                  <a:pos x="T2" y="T3"/>
                </a:cxn>
                <a:cxn ang="0">
                  <a:pos x="T4" y="T5"/>
                </a:cxn>
                <a:cxn ang="0">
                  <a:pos x="T6" y="T7"/>
                </a:cxn>
                <a:cxn ang="0">
                  <a:pos x="T8" y="T9"/>
                </a:cxn>
              </a:cxnLst>
              <a:rect l="0" t="0" r="r" b="b"/>
              <a:pathLst>
                <a:path w="1687" h="487">
                  <a:moveTo>
                    <a:pt x="835" y="442"/>
                  </a:moveTo>
                  <a:cubicBezTo>
                    <a:pt x="1298" y="487"/>
                    <a:pt x="1677" y="433"/>
                    <a:pt x="1682" y="323"/>
                  </a:cubicBezTo>
                  <a:cubicBezTo>
                    <a:pt x="1687" y="214"/>
                    <a:pt x="1316" y="89"/>
                    <a:pt x="852" y="44"/>
                  </a:cubicBezTo>
                  <a:cubicBezTo>
                    <a:pt x="389" y="0"/>
                    <a:pt x="10" y="53"/>
                    <a:pt x="5" y="163"/>
                  </a:cubicBezTo>
                  <a:cubicBezTo>
                    <a:pt x="0" y="273"/>
                    <a:pt x="372" y="398"/>
                    <a:pt x="835" y="442"/>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44"/>
            <p:cNvSpPr>
              <a:spLocks/>
            </p:cNvSpPr>
            <p:nvPr userDrawn="1"/>
          </p:nvSpPr>
          <p:spPr bwMode="ltGray">
            <a:xfrm>
              <a:off x="2281238" y="-1166813"/>
              <a:ext cx="5422899" cy="1636713"/>
            </a:xfrm>
            <a:custGeom>
              <a:avLst/>
              <a:gdLst>
                <a:gd name="T0" fmla="*/ 840 w 1710"/>
                <a:gd name="T1" fmla="*/ 459 h 516"/>
                <a:gd name="T2" fmla="*/ 1702 w 1710"/>
                <a:gd name="T3" fmla="*/ 363 h 516"/>
                <a:gd name="T4" fmla="*/ 870 w 1710"/>
                <a:gd name="T5" fmla="*/ 58 h 516"/>
                <a:gd name="T6" fmla="*/ 8 w 1710"/>
                <a:gd name="T7" fmla="*/ 153 h 516"/>
                <a:gd name="T8" fmla="*/ 840 w 1710"/>
                <a:gd name="T9" fmla="*/ 459 h 516"/>
              </a:gdLst>
              <a:ahLst/>
              <a:cxnLst>
                <a:cxn ang="0">
                  <a:pos x="T0" y="T1"/>
                </a:cxn>
                <a:cxn ang="0">
                  <a:pos x="T2" y="T3"/>
                </a:cxn>
                <a:cxn ang="0">
                  <a:pos x="T4" y="T5"/>
                </a:cxn>
                <a:cxn ang="0">
                  <a:pos x="T6" y="T7"/>
                </a:cxn>
                <a:cxn ang="0">
                  <a:pos x="T8" y="T9"/>
                </a:cxn>
              </a:cxnLst>
              <a:rect l="0" t="0" r="r" b="b"/>
              <a:pathLst>
                <a:path w="1710" h="516">
                  <a:moveTo>
                    <a:pt x="840" y="459"/>
                  </a:moveTo>
                  <a:cubicBezTo>
                    <a:pt x="1308" y="516"/>
                    <a:pt x="1694" y="473"/>
                    <a:pt x="1702" y="363"/>
                  </a:cubicBezTo>
                  <a:cubicBezTo>
                    <a:pt x="1710" y="252"/>
                    <a:pt x="1338" y="116"/>
                    <a:pt x="870" y="58"/>
                  </a:cubicBezTo>
                  <a:cubicBezTo>
                    <a:pt x="402" y="0"/>
                    <a:pt x="17" y="43"/>
                    <a:pt x="8" y="153"/>
                  </a:cubicBezTo>
                  <a:cubicBezTo>
                    <a:pt x="0" y="264"/>
                    <a:pt x="373" y="401"/>
                    <a:pt x="840" y="459"/>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0" name="Freeform 45"/>
            <p:cNvSpPr>
              <a:spLocks/>
            </p:cNvSpPr>
            <p:nvPr userDrawn="1"/>
          </p:nvSpPr>
          <p:spPr bwMode="ltGray">
            <a:xfrm>
              <a:off x="2328863" y="-1204913"/>
              <a:ext cx="5495924" cy="1731963"/>
            </a:xfrm>
            <a:custGeom>
              <a:avLst/>
              <a:gdLst>
                <a:gd name="T0" fmla="*/ 846 w 1733"/>
                <a:gd name="T1" fmla="*/ 475 h 546"/>
                <a:gd name="T2" fmla="*/ 1721 w 1733"/>
                <a:gd name="T3" fmla="*/ 402 h 546"/>
                <a:gd name="T4" fmla="*/ 887 w 1733"/>
                <a:gd name="T5" fmla="*/ 71 h 546"/>
                <a:gd name="T6" fmla="*/ 12 w 1733"/>
                <a:gd name="T7" fmla="*/ 144 h 546"/>
                <a:gd name="T8" fmla="*/ 846 w 1733"/>
                <a:gd name="T9" fmla="*/ 475 h 546"/>
              </a:gdLst>
              <a:ahLst/>
              <a:cxnLst>
                <a:cxn ang="0">
                  <a:pos x="T0" y="T1"/>
                </a:cxn>
                <a:cxn ang="0">
                  <a:pos x="T2" y="T3"/>
                </a:cxn>
                <a:cxn ang="0">
                  <a:pos x="T4" y="T5"/>
                </a:cxn>
                <a:cxn ang="0">
                  <a:pos x="T6" y="T7"/>
                </a:cxn>
                <a:cxn ang="0">
                  <a:pos x="T8" y="T9"/>
                </a:cxn>
              </a:cxnLst>
              <a:rect l="0" t="0" r="r" b="b"/>
              <a:pathLst>
                <a:path w="1733" h="546">
                  <a:moveTo>
                    <a:pt x="846" y="475"/>
                  </a:moveTo>
                  <a:cubicBezTo>
                    <a:pt x="1318" y="546"/>
                    <a:pt x="1710" y="514"/>
                    <a:pt x="1721" y="402"/>
                  </a:cubicBezTo>
                  <a:cubicBezTo>
                    <a:pt x="1733" y="291"/>
                    <a:pt x="1360" y="143"/>
                    <a:pt x="887" y="71"/>
                  </a:cubicBezTo>
                  <a:cubicBezTo>
                    <a:pt x="415" y="0"/>
                    <a:pt x="23" y="32"/>
                    <a:pt x="12" y="144"/>
                  </a:cubicBezTo>
                  <a:cubicBezTo>
                    <a:pt x="0" y="255"/>
                    <a:pt x="374" y="403"/>
                    <a:pt x="846" y="475"/>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Freeform 46"/>
            <p:cNvSpPr>
              <a:spLocks/>
            </p:cNvSpPr>
            <p:nvPr userDrawn="1"/>
          </p:nvSpPr>
          <p:spPr bwMode="ltGray">
            <a:xfrm>
              <a:off x="2376488" y="-1243013"/>
              <a:ext cx="5567362" cy="1827213"/>
            </a:xfrm>
            <a:custGeom>
              <a:avLst/>
              <a:gdLst>
                <a:gd name="T0" fmla="*/ 851 w 1756"/>
                <a:gd name="T1" fmla="*/ 491 h 576"/>
                <a:gd name="T2" fmla="*/ 1741 w 1756"/>
                <a:gd name="T3" fmla="*/ 442 h 576"/>
                <a:gd name="T4" fmla="*/ 905 w 1756"/>
                <a:gd name="T5" fmla="*/ 85 h 576"/>
                <a:gd name="T6" fmla="*/ 15 w 1756"/>
                <a:gd name="T7" fmla="*/ 134 h 576"/>
                <a:gd name="T8" fmla="*/ 851 w 1756"/>
                <a:gd name="T9" fmla="*/ 491 h 576"/>
              </a:gdLst>
              <a:ahLst/>
              <a:cxnLst>
                <a:cxn ang="0">
                  <a:pos x="T0" y="T1"/>
                </a:cxn>
                <a:cxn ang="0">
                  <a:pos x="T2" y="T3"/>
                </a:cxn>
                <a:cxn ang="0">
                  <a:pos x="T4" y="T5"/>
                </a:cxn>
                <a:cxn ang="0">
                  <a:pos x="T6" y="T7"/>
                </a:cxn>
                <a:cxn ang="0">
                  <a:pos x="T8" y="T9"/>
                </a:cxn>
              </a:cxnLst>
              <a:rect l="0" t="0" r="r" b="b"/>
              <a:pathLst>
                <a:path w="1756" h="576">
                  <a:moveTo>
                    <a:pt x="851" y="491"/>
                  </a:moveTo>
                  <a:cubicBezTo>
                    <a:pt x="1328" y="576"/>
                    <a:pt x="1726" y="554"/>
                    <a:pt x="1741" y="442"/>
                  </a:cubicBezTo>
                  <a:cubicBezTo>
                    <a:pt x="1756" y="329"/>
                    <a:pt x="1382" y="170"/>
                    <a:pt x="905" y="85"/>
                  </a:cubicBezTo>
                  <a:cubicBezTo>
                    <a:pt x="429" y="0"/>
                    <a:pt x="30" y="22"/>
                    <a:pt x="15" y="134"/>
                  </a:cubicBezTo>
                  <a:cubicBezTo>
                    <a:pt x="0" y="246"/>
                    <a:pt x="375" y="406"/>
                    <a:pt x="851" y="49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2" name="Freeform 47"/>
            <p:cNvSpPr>
              <a:spLocks/>
            </p:cNvSpPr>
            <p:nvPr userDrawn="1"/>
          </p:nvSpPr>
          <p:spPr bwMode="ltGray">
            <a:xfrm>
              <a:off x="2427288" y="-1284288"/>
              <a:ext cx="5637212" cy="1925638"/>
            </a:xfrm>
            <a:custGeom>
              <a:avLst/>
              <a:gdLst>
                <a:gd name="T0" fmla="*/ 856 w 1778"/>
                <a:gd name="T1" fmla="*/ 508 h 607"/>
                <a:gd name="T2" fmla="*/ 1759 w 1778"/>
                <a:gd name="T3" fmla="*/ 482 h 607"/>
                <a:gd name="T4" fmla="*/ 922 w 1778"/>
                <a:gd name="T5" fmla="*/ 99 h 607"/>
                <a:gd name="T6" fmla="*/ 18 w 1778"/>
                <a:gd name="T7" fmla="*/ 125 h 607"/>
                <a:gd name="T8" fmla="*/ 856 w 1778"/>
                <a:gd name="T9" fmla="*/ 508 h 607"/>
              </a:gdLst>
              <a:ahLst/>
              <a:cxnLst>
                <a:cxn ang="0">
                  <a:pos x="T0" y="T1"/>
                </a:cxn>
                <a:cxn ang="0">
                  <a:pos x="T2" y="T3"/>
                </a:cxn>
                <a:cxn ang="0">
                  <a:pos x="T4" y="T5"/>
                </a:cxn>
                <a:cxn ang="0">
                  <a:pos x="T6" y="T7"/>
                </a:cxn>
                <a:cxn ang="0">
                  <a:pos x="T8" y="T9"/>
                </a:cxn>
              </a:cxnLst>
              <a:rect l="0" t="0" r="r" b="b"/>
              <a:pathLst>
                <a:path w="1778" h="607">
                  <a:moveTo>
                    <a:pt x="856" y="508"/>
                  </a:moveTo>
                  <a:cubicBezTo>
                    <a:pt x="1337" y="607"/>
                    <a:pt x="1741" y="595"/>
                    <a:pt x="1759" y="482"/>
                  </a:cubicBezTo>
                  <a:cubicBezTo>
                    <a:pt x="1778" y="369"/>
                    <a:pt x="1403" y="197"/>
                    <a:pt x="922" y="99"/>
                  </a:cubicBezTo>
                  <a:cubicBezTo>
                    <a:pt x="441" y="0"/>
                    <a:pt x="36" y="12"/>
                    <a:pt x="18" y="125"/>
                  </a:cubicBezTo>
                  <a:cubicBezTo>
                    <a:pt x="0" y="238"/>
                    <a:pt x="375" y="410"/>
                    <a:pt x="856" y="50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Freeform 48"/>
            <p:cNvSpPr>
              <a:spLocks/>
            </p:cNvSpPr>
            <p:nvPr userDrawn="1"/>
          </p:nvSpPr>
          <p:spPr bwMode="ltGray">
            <a:xfrm>
              <a:off x="2474913" y="-1322388"/>
              <a:ext cx="5707062" cy="2017713"/>
            </a:xfrm>
            <a:custGeom>
              <a:avLst/>
              <a:gdLst>
                <a:gd name="T0" fmla="*/ 861 w 1800"/>
                <a:gd name="T1" fmla="*/ 524 h 636"/>
                <a:gd name="T2" fmla="*/ 1779 w 1800"/>
                <a:gd name="T3" fmla="*/ 521 h 636"/>
                <a:gd name="T4" fmla="*/ 939 w 1800"/>
                <a:gd name="T5" fmla="*/ 112 h 636"/>
                <a:gd name="T6" fmla="*/ 21 w 1800"/>
                <a:gd name="T7" fmla="*/ 115 h 636"/>
                <a:gd name="T8" fmla="*/ 861 w 1800"/>
                <a:gd name="T9" fmla="*/ 524 h 636"/>
              </a:gdLst>
              <a:ahLst/>
              <a:cxnLst>
                <a:cxn ang="0">
                  <a:pos x="T0" y="T1"/>
                </a:cxn>
                <a:cxn ang="0">
                  <a:pos x="T2" y="T3"/>
                </a:cxn>
                <a:cxn ang="0">
                  <a:pos x="T4" y="T5"/>
                </a:cxn>
                <a:cxn ang="0">
                  <a:pos x="T6" y="T7"/>
                </a:cxn>
                <a:cxn ang="0">
                  <a:pos x="T8" y="T9"/>
                </a:cxn>
              </a:cxnLst>
              <a:rect l="0" t="0" r="r" b="b"/>
              <a:pathLst>
                <a:path w="1800" h="636">
                  <a:moveTo>
                    <a:pt x="861" y="524"/>
                  </a:moveTo>
                  <a:cubicBezTo>
                    <a:pt x="1346" y="636"/>
                    <a:pt x="1757" y="635"/>
                    <a:pt x="1779" y="521"/>
                  </a:cubicBezTo>
                  <a:cubicBezTo>
                    <a:pt x="1800" y="408"/>
                    <a:pt x="1424" y="224"/>
                    <a:pt x="939" y="112"/>
                  </a:cubicBezTo>
                  <a:cubicBezTo>
                    <a:pt x="454" y="0"/>
                    <a:pt x="43" y="2"/>
                    <a:pt x="21" y="115"/>
                  </a:cubicBezTo>
                  <a:cubicBezTo>
                    <a:pt x="0" y="229"/>
                    <a:pt x="376" y="412"/>
                    <a:pt x="861" y="52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4" name="Freeform 49"/>
            <p:cNvSpPr>
              <a:spLocks/>
            </p:cNvSpPr>
            <p:nvPr userDrawn="1"/>
          </p:nvSpPr>
          <p:spPr bwMode="ltGray">
            <a:xfrm>
              <a:off x="2522538" y="-1389063"/>
              <a:ext cx="5780087" cy="2170113"/>
            </a:xfrm>
            <a:custGeom>
              <a:avLst/>
              <a:gdLst>
                <a:gd name="T0" fmla="*/ 866 w 1823"/>
                <a:gd name="T1" fmla="*/ 550 h 684"/>
                <a:gd name="T2" fmla="*/ 1798 w 1823"/>
                <a:gd name="T3" fmla="*/ 570 h 684"/>
                <a:gd name="T4" fmla="*/ 957 w 1823"/>
                <a:gd name="T5" fmla="*/ 135 h 684"/>
                <a:gd name="T6" fmla="*/ 25 w 1823"/>
                <a:gd name="T7" fmla="*/ 115 h 684"/>
                <a:gd name="T8" fmla="*/ 866 w 1823"/>
                <a:gd name="T9" fmla="*/ 550 h 684"/>
              </a:gdLst>
              <a:ahLst/>
              <a:cxnLst>
                <a:cxn ang="0">
                  <a:pos x="T0" y="T1"/>
                </a:cxn>
                <a:cxn ang="0">
                  <a:pos x="T2" y="T3"/>
                </a:cxn>
                <a:cxn ang="0">
                  <a:pos x="T4" y="T5"/>
                </a:cxn>
                <a:cxn ang="0">
                  <a:pos x="T6" y="T7"/>
                </a:cxn>
                <a:cxn ang="0">
                  <a:pos x="T8" y="T9"/>
                </a:cxn>
              </a:cxnLst>
              <a:rect l="0" t="0" r="r" b="b"/>
              <a:pathLst>
                <a:path w="1823" h="684">
                  <a:moveTo>
                    <a:pt x="866" y="550"/>
                  </a:moveTo>
                  <a:cubicBezTo>
                    <a:pt x="1356" y="675"/>
                    <a:pt x="1774" y="684"/>
                    <a:pt x="1798" y="570"/>
                  </a:cubicBezTo>
                  <a:cubicBezTo>
                    <a:pt x="1823" y="455"/>
                    <a:pt x="1446" y="260"/>
                    <a:pt x="957" y="135"/>
                  </a:cubicBezTo>
                  <a:cubicBezTo>
                    <a:pt x="467" y="9"/>
                    <a:pt x="50" y="0"/>
                    <a:pt x="25" y="115"/>
                  </a:cubicBezTo>
                  <a:cubicBezTo>
                    <a:pt x="0" y="229"/>
                    <a:pt x="377" y="424"/>
                    <a:pt x="866" y="55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Freeform 50"/>
            <p:cNvSpPr>
              <a:spLocks/>
            </p:cNvSpPr>
            <p:nvPr userDrawn="1"/>
          </p:nvSpPr>
          <p:spPr bwMode="ltGray">
            <a:xfrm>
              <a:off x="2570163" y="-1462088"/>
              <a:ext cx="5853112" cy="2332038"/>
            </a:xfrm>
            <a:custGeom>
              <a:avLst/>
              <a:gdLst>
                <a:gd name="T0" fmla="*/ 872 w 1846"/>
                <a:gd name="T1" fmla="*/ 577 h 735"/>
                <a:gd name="T2" fmla="*/ 1818 w 1846"/>
                <a:gd name="T3" fmla="*/ 620 h 735"/>
                <a:gd name="T4" fmla="*/ 974 w 1846"/>
                <a:gd name="T5" fmla="*/ 159 h 735"/>
                <a:gd name="T6" fmla="*/ 28 w 1846"/>
                <a:gd name="T7" fmla="*/ 116 h 735"/>
                <a:gd name="T8" fmla="*/ 872 w 1846"/>
                <a:gd name="T9" fmla="*/ 577 h 735"/>
              </a:gdLst>
              <a:ahLst/>
              <a:cxnLst>
                <a:cxn ang="0">
                  <a:pos x="T0" y="T1"/>
                </a:cxn>
                <a:cxn ang="0">
                  <a:pos x="T2" y="T3"/>
                </a:cxn>
                <a:cxn ang="0">
                  <a:pos x="T4" y="T5"/>
                </a:cxn>
                <a:cxn ang="0">
                  <a:pos x="T6" y="T7"/>
                </a:cxn>
                <a:cxn ang="0">
                  <a:pos x="T8" y="T9"/>
                </a:cxn>
              </a:cxnLst>
              <a:rect l="0" t="0" r="r" b="b"/>
              <a:pathLst>
                <a:path w="1846" h="735">
                  <a:moveTo>
                    <a:pt x="872" y="577"/>
                  </a:moveTo>
                  <a:cubicBezTo>
                    <a:pt x="1366" y="716"/>
                    <a:pt x="1790" y="735"/>
                    <a:pt x="1818" y="620"/>
                  </a:cubicBezTo>
                  <a:cubicBezTo>
                    <a:pt x="1846" y="505"/>
                    <a:pt x="1468" y="298"/>
                    <a:pt x="974" y="159"/>
                  </a:cubicBezTo>
                  <a:cubicBezTo>
                    <a:pt x="480" y="20"/>
                    <a:pt x="56" y="0"/>
                    <a:pt x="28" y="116"/>
                  </a:cubicBezTo>
                  <a:cubicBezTo>
                    <a:pt x="0" y="231"/>
                    <a:pt x="378" y="438"/>
                    <a:pt x="872" y="577"/>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6" name="Freeform 51"/>
            <p:cNvSpPr>
              <a:spLocks/>
            </p:cNvSpPr>
            <p:nvPr userDrawn="1"/>
          </p:nvSpPr>
          <p:spPr bwMode="ltGray">
            <a:xfrm>
              <a:off x="2617788" y="-1531938"/>
              <a:ext cx="5926137" cy="2493963"/>
            </a:xfrm>
            <a:custGeom>
              <a:avLst/>
              <a:gdLst>
                <a:gd name="T0" fmla="*/ 877 w 1869"/>
                <a:gd name="T1" fmla="*/ 603 h 786"/>
                <a:gd name="T2" fmla="*/ 1837 w 1869"/>
                <a:gd name="T3" fmla="*/ 669 h 786"/>
                <a:gd name="T4" fmla="*/ 992 w 1869"/>
                <a:gd name="T5" fmla="*/ 182 h 786"/>
                <a:gd name="T6" fmla="*/ 32 w 1869"/>
                <a:gd name="T7" fmla="*/ 116 h 786"/>
                <a:gd name="T8" fmla="*/ 877 w 1869"/>
                <a:gd name="T9" fmla="*/ 603 h 786"/>
              </a:gdLst>
              <a:ahLst/>
              <a:cxnLst>
                <a:cxn ang="0">
                  <a:pos x="T0" y="T1"/>
                </a:cxn>
                <a:cxn ang="0">
                  <a:pos x="T2" y="T3"/>
                </a:cxn>
                <a:cxn ang="0">
                  <a:pos x="T4" y="T5"/>
                </a:cxn>
                <a:cxn ang="0">
                  <a:pos x="T6" y="T7"/>
                </a:cxn>
                <a:cxn ang="0">
                  <a:pos x="T8" y="T9"/>
                </a:cxn>
              </a:cxnLst>
              <a:rect l="0" t="0" r="r" b="b"/>
              <a:pathLst>
                <a:path w="1869" h="786">
                  <a:moveTo>
                    <a:pt x="877" y="603"/>
                  </a:moveTo>
                  <a:cubicBezTo>
                    <a:pt x="1376" y="756"/>
                    <a:pt x="1806" y="786"/>
                    <a:pt x="1837" y="669"/>
                  </a:cubicBezTo>
                  <a:cubicBezTo>
                    <a:pt x="1869" y="553"/>
                    <a:pt x="1490" y="335"/>
                    <a:pt x="992" y="182"/>
                  </a:cubicBezTo>
                  <a:cubicBezTo>
                    <a:pt x="493" y="30"/>
                    <a:pt x="63" y="0"/>
                    <a:pt x="32" y="116"/>
                  </a:cubicBezTo>
                  <a:cubicBezTo>
                    <a:pt x="0" y="232"/>
                    <a:pt x="379" y="450"/>
                    <a:pt x="877" y="603"/>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7" name="Freeform 52"/>
            <p:cNvSpPr>
              <a:spLocks/>
            </p:cNvSpPr>
            <p:nvPr userDrawn="1"/>
          </p:nvSpPr>
          <p:spPr bwMode="ltGray">
            <a:xfrm>
              <a:off x="2665413" y="-1604963"/>
              <a:ext cx="5999162" cy="2655888"/>
            </a:xfrm>
            <a:custGeom>
              <a:avLst/>
              <a:gdLst>
                <a:gd name="T0" fmla="*/ 883 w 1892"/>
                <a:gd name="T1" fmla="*/ 630 h 837"/>
                <a:gd name="T2" fmla="*/ 1857 w 1892"/>
                <a:gd name="T3" fmla="*/ 720 h 837"/>
                <a:gd name="T4" fmla="*/ 1009 w 1892"/>
                <a:gd name="T5" fmla="*/ 207 h 837"/>
                <a:gd name="T6" fmla="*/ 35 w 1892"/>
                <a:gd name="T7" fmla="*/ 117 h 837"/>
                <a:gd name="T8" fmla="*/ 883 w 1892"/>
                <a:gd name="T9" fmla="*/ 630 h 837"/>
              </a:gdLst>
              <a:ahLst/>
              <a:cxnLst>
                <a:cxn ang="0">
                  <a:pos x="T0" y="T1"/>
                </a:cxn>
                <a:cxn ang="0">
                  <a:pos x="T2" y="T3"/>
                </a:cxn>
                <a:cxn ang="0">
                  <a:pos x="T4" y="T5"/>
                </a:cxn>
                <a:cxn ang="0">
                  <a:pos x="T6" y="T7"/>
                </a:cxn>
                <a:cxn ang="0">
                  <a:pos x="T8" y="T9"/>
                </a:cxn>
              </a:cxnLst>
              <a:rect l="0" t="0" r="r" b="b"/>
              <a:pathLst>
                <a:path w="1892" h="837">
                  <a:moveTo>
                    <a:pt x="883" y="630"/>
                  </a:moveTo>
                  <a:cubicBezTo>
                    <a:pt x="1386" y="797"/>
                    <a:pt x="1822" y="837"/>
                    <a:pt x="1857" y="720"/>
                  </a:cubicBezTo>
                  <a:cubicBezTo>
                    <a:pt x="1892" y="603"/>
                    <a:pt x="1512" y="373"/>
                    <a:pt x="1009" y="207"/>
                  </a:cubicBezTo>
                  <a:cubicBezTo>
                    <a:pt x="506" y="40"/>
                    <a:pt x="70" y="0"/>
                    <a:pt x="35" y="117"/>
                  </a:cubicBezTo>
                  <a:cubicBezTo>
                    <a:pt x="0" y="234"/>
                    <a:pt x="380" y="464"/>
                    <a:pt x="883" y="63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53"/>
            <p:cNvSpPr>
              <a:spLocks/>
            </p:cNvSpPr>
            <p:nvPr userDrawn="1"/>
          </p:nvSpPr>
          <p:spPr bwMode="ltGray">
            <a:xfrm>
              <a:off x="2713038" y="-1674813"/>
              <a:ext cx="6072187" cy="2814638"/>
            </a:xfrm>
            <a:custGeom>
              <a:avLst/>
              <a:gdLst>
                <a:gd name="T0" fmla="*/ 888 w 1915"/>
                <a:gd name="T1" fmla="*/ 656 h 887"/>
                <a:gd name="T2" fmla="*/ 1877 w 1915"/>
                <a:gd name="T3" fmla="*/ 769 h 887"/>
                <a:gd name="T4" fmla="*/ 1027 w 1915"/>
                <a:gd name="T5" fmla="*/ 230 h 887"/>
                <a:gd name="T6" fmla="*/ 39 w 1915"/>
                <a:gd name="T7" fmla="*/ 117 h 887"/>
                <a:gd name="T8" fmla="*/ 888 w 1915"/>
                <a:gd name="T9" fmla="*/ 656 h 887"/>
              </a:gdLst>
              <a:ahLst/>
              <a:cxnLst>
                <a:cxn ang="0">
                  <a:pos x="T0" y="T1"/>
                </a:cxn>
                <a:cxn ang="0">
                  <a:pos x="T2" y="T3"/>
                </a:cxn>
                <a:cxn ang="0">
                  <a:pos x="T4" y="T5"/>
                </a:cxn>
                <a:cxn ang="0">
                  <a:pos x="T6" y="T7"/>
                </a:cxn>
                <a:cxn ang="0">
                  <a:pos x="T8" y="T9"/>
                </a:cxn>
              </a:cxnLst>
              <a:rect l="0" t="0" r="r" b="b"/>
              <a:pathLst>
                <a:path w="1915" h="887">
                  <a:moveTo>
                    <a:pt x="888" y="656"/>
                  </a:moveTo>
                  <a:cubicBezTo>
                    <a:pt x="1396" y="836"/>
                    <a:pt x="1838" y="887"/>
                    <a:pt x="1877" y="769"/>
                  </a:cubicBezTo>
                  <a:cubicBezTo>
                    <a:pt x="1915" y="652"/>
                    <a:pt x="1534" y="410"/>
                    <a:pt x="1027" y="230"/>
                  </a:cubicBezTo>
                  <a:cubicBezTo>
                    <a:pt x="519" y="50"/>
                    <a:pt x="77" y="0"/>
                    <a:pt x="39" y="117"/>
                  </a:cubicBezTo>
                  <a:cubicBezTo>
                    <a:pt x="0" y="235"/>
                    <a:pt x="381" y="476"/>
                    <a:pt x="888" y="656"/>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Freeform 54"/>
            <p:cNvSpPr>
              <a:spLocks/>
            </p:cNvSpPr>
            <p:nvPr userDrawn="1"/>
          </p:nvSpPr>
          <p:spPr bwMode="ltGray">
            <a:xfrm>
              <a:off x="2760663" y="-1747838"/>
              <a:ext cx="6145212" cy="2974976"/>
            </a:xfrm>
            <a:custGeom>
              <a:avLst/>
              <a:gdLst>
                <a:gd name="T0" fmla="*/ 894 w 1938"/>
                <a:gd name="T1" fmla="*/ 684 h 938"/>
                <a:gd name="T2" fmla="*/ 1896 w 1938"/>
                <a:gd name="T3" fmla="*/ 820 h 938"/>
                <a:gd name="T4" fmla="*/ 1045 w 1938"/>
                <a:gd name="T5" fmla="*/ 255 h 938"/>
                <a:gd name="T6" fmla="*/ 42 w 1938"/>
                <a:gd name="T7" fmla="*/ 119 h 938"/>
                <a:gd name="T8" fmla="*/ 894 w 1938"/>
                <a:gd name="T9" fmla="*/ 684 h 938"/>
              </a:gdLst>
              <a:ahLst/>
              <a:cxnLst>
                <a:cxn ang="0">
                  <a:pos x="T0" y="T1"/>
                </a:cxn>
                <a:cxn ang="0">
                  <a:pos x="T2" y="T3"/>
                </a:cxn>
                <a:cxn ang="0">
                  <a:pos x="T4" y="T5"/>
                </a:cxn>
                <a:cxn ang="0">
                  <a:pos x="T6" y="T7"/>
                </a:cxn>
                <a:cxn ang="0">
                  <a:pos x="T8" y="T9"/>
                </a:cxn>
              </a:cxnLst>
              <a:rect l="0" t="0" r="r" b="b"/>
              <a:pathLst>
                <a:path w="1938" h="938">
                  <a:moveTo>
                    <a:pt x="894" y="684"/>
                  </a:moveTo>
                  <a:cubicBezTo>
                    <a:pt x="1406" y="877"/>
                    <a:pt x="1854" y="938"/>
                    <a:pt x="1896" y="820"/>
                  </a:cubicBezTo>
                  <a:cubicBezTo>
                    <a:pt x="1938" y="701"/>
                    <a:pt x="1556" y="448"/>
                    <a:pt x="1045" y="255"/>
                  </a:cubicBezTo>
                  <a:cubicBezTo>
                    <a:pt x="533" y="61"/>
                    <a:pt x="84" y="0"/>
                    <a:pt x="42" y="119"/>
                  </a:cubicBezTo>
                  <a:cubicBezTo>
                    <a:pt x="0" y="237"/>
                    <a:pt x="382" y="490"/>
                    <a:pt x="894" y="68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55"/>
            <p:cNvSpPr>
              <a:spLocks/>
            </p:cNvSpPr>
            <p:nvPr userDrawn="1"/>
          </p:nvSpPr>
          <p:spPr bwMode="ltGray">
            <a:xfrm>
              <a:off x="2811463" y="-1817688"/>
              <a:ext cx="6215062" cy="3133726"/>
            </a:xfrm>
            <a:custGeom>
              <a:avLst/>
              <a:gdLst>
                <a:gd name="T0" fmla="*/ 898 w 1960"/>
                <a:gd name="T1" fmla="*/ 710 h 988"/>
                <a:gd name="T2" fmla="*/ 1915 w 1960"/>
                <a:gd name="T3" fmla="*/ 869 h 988"/>
                <a:gd name="T4" fmla="*/ 1061 w 1960"/>
                <a:gd name="T5" fmla="*/ 278 h 988"/>
                <a:gd name="T6" fmla="*/ 45 w 1960"/>
                <a:gd name="T7" fmla="*/ 119 h 988"/>
                <a:gd name="T8" fmla="*/ 898 w 1960"/>
                <a:gd name="T9" fmla="*/ 710 h 988"/>
              </a:gdLst>
              <a:ahLst/>
              <a:cxnLst>
                <a:cxn ang="0">
                  <a:pos x="T0" y="T1"/>
                </a:cxn>
                <a:cxn ang="0">
                  <a:pos x="T2" y="T3"/>
                </a:cxn>
                <a:cxn ang="0">
                  <a:pos x="T4" y="T5"/>
                </a:cxn>
                <a:cxn ang="0">
                  <a:pos x="T6" y="T7"/>
                </a:cxn>
                <a:cxn ang="0">
                  <a:pos x="T8" y="T9"/>
                </a:cxn>
              </a:cxnLst>
              <a:rect l="0" t="0" r="r" b="b"/>
              <a:pathLst>
                <a:path w="1960" h="988">
                  <a:moveTo>
                    <a:pt x="898" y="710"/>
                  </a:moveTo>
                  <a:cubicBezTo>
                    <a:pt x="1414" y="917"/>
                    <a:pt x="1870" y="988"/>
                    <a:pt x="1915" y="869"/>
                  </a:cubicBezTo>
                  <a:cubicBezTo>
                    <a:pt x="1960" y="750"/>
                    <a:pt x="1577" y="485"/>
                    <a:pt x="1061" y="278"/>
                  </a:cubicBezTo>
                  <a:cubicBezTo>
                    <a:pt x="545" y="71"/>
                    <a:pt x="90" y="0"/>
                    <a:pt x="45" y="119"/>
                  </a:cubicBezTo>
                  <a:cubicBezTo>
                    <a:pt x="0" y="238"/>
                    <a:pt x="382" y="503"/>
                    <a:pt x="898" y="71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56"/>
            <p:cNvSpPr>
              <a:spLocks/>
            </p:cNvSpPr>
            <p:nvPr userDrawn="1"/>
          </p:nvSpPr>
          <p:spPr bwMode="ltGray">
            <a:xfrm>
              <a:off x="2859088" y="-1890713"/>
              <a:ext cx="6283324" cy="3295651"/>
            </a:xfrm>
            <a:custGeom>
              <a:avLst/>
              <a:gdLst>
                <a:gd name="T0" fmla="*/ 903 w 1982"/>
                <a:gd name="T1" fmla="*/ 737 h 1039"/>
                <a:gd name="T2" fmla="*/ 1934 w 1982"/>
                <a:gd name="T3" fmla="*/ 919 h 1039"/>
                <a:gd name="T4" fmla="*/ 1079 w 1982"/>
                <a:gd name="T5" fmla="*/ 302 h 1039"/>
                <a:gd name="T6" fmla="*/ 48 w 1982"/>
                <a:gd name="T7" fmla="*/ 120 h 1039"/>
                <a:gd name="T8" fmla="*/ 903 w 1982"/>
                <a:gd name="T9" fmla="*/ 737 h 1039"/>
              </a:gdLst>
              <a:ahLst/>
              <a:cxnLst>
                <a:cxn ang="0">
                  <a:pos x="T0" y="T1"/>
                </a:cxn>
                <a:cxn ang="0">
                  <a:pos x="T2" y="T3"/>
                </a:cxn>
                <a:cxn ang="0">
                  <a:pos x="T4" y="T5"/>
                </a:cxn>
                <a:cxn ang="0">
                  <a:pos x="T6" y="T7"/>
                </a:cxn>
                <a:cxn ang="0">
                  <a:pos x="T8" y="T9"/>
                </a:cxn>
              </a:cxnLst>
              <a:rect l="0" t="0" r="r" b="b"/>
              <a:pathLst>
                <a:path w="1982" h="1039">
                  <a:moveTo>
                    <a:pt x="903" y="737"/>
                  </a:moveTo>
                  <a:cubicBezTo>
                    <a:pt x="1424" y="958"/>
                    <a:pt x="1886" y="1039"/>
                    <a:pt x="1934" y="919"/>
                  </a:cubicBezTo>
                  <a:cubicBezTo>
                    <a:pt x="1982" y="799"/>
                    <a:pt x="1599" y="523"/>
                    <a:pt x="1079" y="302"/>
                  </a:cubicBezTo>
                  <a:cubicBezTo>
                    <a:pt x="558" y="82"/>
                    <a:pt x="96" y="0"/>
                    <a:pt x="48" y="120"/>
                  </a:cubicBezTo>
                  <a:cubicBezTo>
                    <a:pt x="0" y="240"/>
                    <a:pt x="383" y="516"/>
                    <a:pt x="903" y="737"/>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57"/>
            <p:cNvSpPr>
              <a:spLocks/>
            </p:cNvSpPr>
            <p:nvPr userDrawn="1"/>
          </p:nvSpPr>
          <p:spPr bwMode="ltGray">
            <a:xfrm>
              <a:off x="2906713" y="-1963738"/>
              <a:ext cx="6356349" cy="3460751"/>
            </a:xfrm>
            <a:custGeom>
              <a:avLst/>
              <a:gdLst>
                <a:gd name="T0" fmla="*/ 909 w 2005"/>
                <a:gd name="T1" fmla="*/ 764 h 1091"/>
                <a:gd name="T2" fmla="*/ 1954 w 2005"/>
                <a:gd name="T3" fmla="*/ 970 h 1091"/>
                <a:gd name="T4" fmla="*/ 1096 w 2005"/>
                <a:gd name="T5" fmla="*/ 327 h 1091"/>
                <a:gd name="T6" fmla="*/ 51 w 2005"/>
                <a:gd name="T7" fmla="*/ 121 h 1091"/>
                <a:gd name="T8" fmla="*/ 909 w 2005"/>
                <a:gd name="T9" fmla="*/ 764 h 1091"/>
              </a:gdLst>
              <a:ahLst/>
              <a:cxnLst>
                <a:cxn ang="0">
                  <a:pos x="T0" y="T1"/>
                </a:cxn>
                <a:cxn ang="0">
                  <a:pos x="T2" y="T3"/>
                </a:cxn>
                <a:cxn ang="0">
                  <a:pos x="T4" y="T5"/>
                </a:cxn>
                <a:cxn ang="0">
                  <a:pos x="T6" y="T7"/>
                </a:cxn>
                <a:cxn ang="0">
                  <a:pos x="T8" y="T9"/>
                </a:cxn>
              </a:cxnLst>
              <a:rect l="0" t="0" r="r" b="b"/>
              <a:pathLst>
                <a:path w="2005" h="1091">
                  <a:moveTo>
                    <a:pt x="909" y="764"/>
                  </a:moveTo>
                  <a:cubicBezTo>
                    <a:pt x="1434" y="999"/>
                    <a:pt x="1902" y="1091"/>
                    <a:pt x="1954" y="970"/>
                  </a:cubicBezTo>
                  <a:cubicBezTo>
                    <a:pt x="2005" y="849"/>
                    <a:pt x="1621" y="561"/>
                    <a:pt x="1096" y="327"/>
                  </a:cubicBezTo>
                  <a:cubicBezTo>
                    <a:pt x="571" y="92"/>
                    <a:pt x="103" y="0"/>
                    <a:pt x="51" y="121"/>
                  </a:cubicBezTo>
                  <a:cubicBezTo>
                    <a:pt x="0" y="242"/>
                    <a:pt x="384" y="530"/>
                    <a:pt x="909" y="76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58"/>
            <p:cNvSpPr>
              <a:spLocks/>
            </p:cNvSpPr>
            <p:nvPr userDrawn="1"/>
          </p:nvSpPr>
          <p:spPr bwMode="ltGray">
            <a:xfrm>
              <a:off x="2954338" y="-2032001"/>
              <a:ext cx="6429374" cy="3617914"/>
            </a:xfrm>
            <a:custGeom>
              <a:avLst/>
              <a:gdLst>
                <a:gd name="T0" fmla="*/ 914 w 2028"/>
                <a:gd name="T1" fmla="*/ 790 h 1141"/>
                <a:gd name="T2" fmla="*/ 1973 w 2028"/>
                <a:gd name="T3" fmla="*/ 1019 h 1141"/>
                <a:gd name="T4" fmla="*/ 1114 w 2028"/>
                <a:gd name="T5" fmla="*/ 350 h 1141"/>
                <a:gd name="T6" fmla="*/ 55 w 2028"/>
                <a:gd name="T7" fmla="*/ 122 h 1141"/>
                <a:gd name="T8" fmla="*/ 914 w 2028"/>
                <a:gd name="T9" fmla="*/ 790 h 1141"/>
              </a:gdLst>
              <a:ahLst/>
              <a:cxnLst>
                <a:cxn ang="0">
                  <a:pos x="T0" y="T1"/>
                </a:cxn>
                <a:cxn ang="0">
                  <a:pos x="T2" y="T3"/>
                </a:cxn>
                <a:cxn ang="0">
                  <a:pos x="T4" y="T5"/>
                </a:cxn>
                <a:cxn ang="0">
                  <a:pos x="T6" y="T7"/>
                </a:cxn>
                <a:cxn ang="0">
                  <a:pos x="T8" y="T9"/>
                </a:cxn>
              </a:cxnLst>
              <a:rect l="0" t="0" r="r" b="b"/>
              <a:pathLst>
                <a:path w="2028" h="1141">
                  <a:moveTo>
                    <a:pt x="914" y="790"/>
                  </a:moveTo>
                  <a:cubicBezTo>
                    <a:pt x="1444" y="1038"/>
                    <a:pt x="1918" y="1141"/>
                    <a:pt x="1973" y="1019"/>
                  </a:cubicBezTo>
                  <a:cubicBezTo>
                    <a:pt x="2028" y="897"/>
                    <a:pt x="1643" y="598"/>
                    <a:pt x="1114" y="350"/>
                  </a:cubicBezTo>
                  <a:cubicBezTo>
                    <a:pt x="584" y="102"/>
                    <a:pt x="110" y="0"/>
                    <a:pt x="55" y="122"/>
                  </a:cubicBezTo>
                  <a:cubicBezTo>
                    <a:pt x="0" y="243"/>
                    <a:pt x="385" y="543"/>
                    <a:pt x="914" y="790"/>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59"/>
            <p:cNvSpPr>
              <a:spLocks/>
            </p:cNvSpPr>
            <p:nvPr userDrawn="1"/>
          </p:nvSpPr>
          <p:spPr bwMode="ltGray">
            <a:xfrm>
              <a:off x="3001963" y="-2105026"/>
              <a:ext cx="6502399" cy="3779839"/>
            </a:xfrm>
            <a:custGeom>
              <a:avLst/>
              <a:gdLst>
                <a:gd name="T0" fmla="*/ 920 w 2051"/>
                <a:gd name="T1" fmla="*/ 818 h 1192"/>
                <a:gd name="T2" fmla="*/ 1993 w 2051"/>
                <a:gd name="T3" fmla="*/ 1069 h 1192"/>
                <a:gd name="T4" fmla="*/ 1131 w 2051"/>
                <a:gd name="T5" fmla="*/ 375 h 1192"/>
                <a:gd name="T6" fmla="*/ 58 w 2051"/>
                <a:gd name="T7" fmla="*/ 123 h 1192"/>
                <a:gd name="T8" fmla="*/ 920 w 2051"/>
                <a:gd name="T9" fmla="*/ 818 h 1192"/>
              </a:gdLst>
              <a:ahLst/>
              <a:cxnLst>
                <a:cxn ang="0">
                  <a:pos x="T0" y="T1"/>
                </a:cxn>
                <a:cxn ang="0">
                  <a:pos x="T2" y="T3"/>
                </a:cxn>
                <a:cxn ang="0">
                  <a:pos x="T4" y="T5"/>
                </a:cxn>
                <a:cxn ang="0">
                  <a:pos x="T6" y="T7"/>
                </a:cxn>
                <a:cxn ang="0">
                  <a:pos x="T8" y="T9"/>
                </a:cxn>
              </a:cxnLst>
              <a:rect l="0" t="0" r="r" b="b"/>
              <a:pathLst>
                <a:path w="2051" h="1192">
                  <a:moveTo>
                    <a:pt x="920" y="818"/>
                  </a:moveTo>
                  <a:cubicBezTo>
                    <a:pt x="1454" y="1079"/>
                    <a:pt x="1934" y="1192"/>
                    <a:pt x="1993" y="1069"/>
                  </a:cubicBezTo>
                  <a:cubicBezTo>
                    <a:pt x="2051" y="947"/>
                    <a:pt x="1665" y="636"/>
                    <a:pt x="1131" y="375"/>
                  </a:cubicBezTo>
                  <a:cubicBezTo>
                    <a:pt x="597" y="113"/>
                    <a:pt x="117" y="0"/>
                    <a:pt x="58" y="123"/>
                  </a:cubicBezTo>
                  <a:cubicBezTo>
                    <a:pt x="0" y="245"/>
                    <a:pt x="386" y="556"/>
                    <a:pt x="920" y="818"/>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60"/>
            <p:cNvSpPr>
              <a:spLocks/>
            </p:cNvSpPr>
            <p:nvPr userDrawn="1"/>
          </p:nvSpPr>
          <p:spPr bwMode="ltGray">
            <a:xfrm>
              <a:off x="3049588" y="-2174876"/>
              <a:ext cx="6575424" cy="3938589"/>
            </a:xfrm>
            <a:custGeom>
              <a:avLst/>
              <a:gdLst>
                <a:gd name="T0" fmla="*/ 925 w 2074"/>
                <a:gd name="T1" fmla="*/ 844 h 1242"/>
                <a:gd name="T2" fmla="*/ 2012 w 2074"/>
                <a:gd name="T3" fmla="*/ 1119 h 1242"/>
                <a:gd name="T4" fmla="*/ 1149 w 2074"/>
                <a:gd name="T5" fmla="*/ 398 h 1242"/>
                <a:gd name="T6" fmla="*/ 62 w 2074"/>
                <a:gd name="T7" fmla="*/ 123 h 1242"/>
                <a:gd name="T8" fmla="*/ 925 w 2074"/>
                <a:gd name="T9" fmla="*/ 844 h 1242"/>
              </a:gdLst>
              <a:ahLst/>
              <a:cxnLst>
                <a:cxn ang="0">
                  <a:pos x="T0" y="T1"/>
                </a:cxn>
                <a:cxn ang="0">
                  <a:pos x="T2" y="T3"/>
                </a:cxn>
                <a:cxn ang="0">
                  <a:pos x="T4" y="T5"/>
                </a:cxn>
                <a:cxn ang="0">
                  <a:pos x="T6" y="T7"/>
                </a:cxn>
                <a:cxn ang="0">
                  <a:pos x="T8" y="T9"/>
                </a:cxn>
              </a:cxnLst>
              <a:rect l="0" t="0" r="r" b="b"/>
              <a:pathLst>
                <a:path w="2074" h="1242">
                  <a:moveTo>
                    <a:pt x="925" y="844"/>
                  </a:moveTo>
                  <a:cubicBezTo>
                    <a:pt x="1464" y="1119"/>
                    <a:pt x="1950" y="1242"/>
                    <a:pt x="2012" y="1119"/>
                  </a:cubicBezTo>
                  <a:cubicBezTo>
                    <a:pt x="2074" y="996"/>
                    <a:pt x="1687" y="673"/>
                    <a:pt x="1149" y="398"/>
                  </a:cubicBezTo>
                  <a:cubicBezTo>
                    <a:pt x="610" y="123"/>
                    <a:pt x="124" y="0"/>
                    <a:pt x="62" y="123"/>
                  </a:cubicBezTo>
                  <a:cubicBezTo>
                    <a:pt x="0" y="246"/>
                    <a:pt x="387" y="569"/>
                    <a:pt x="925" y="844"/>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61"/>
            <p:cNvSpPr>
              <a:spLocks/>
            </p:cNvSpPr>
            <p:nvPr userDrawn="1"/>
          </p:nvSpPr>
          <p:spPr bwMode="ltGray">
            <a:xfrm>
              <a:off x="3097213" y="-2247901"/>
              <a:ext cx="6648449" cy="4100514"/>
            </a:xfrm>
            <a:custGeom>
              <a:avLst/>
              <a:gdLst>
                <a:gd name="T0" fmla="*/ 931 w 2097"/>
                <a:gd name="T1" fmla="*/ 871 h 1293"/>
                <a:gd name="T2" fmla="*/ 2032 w 2097"/>
                <a:gd name="T3" fmla="*/ 1169 h 1293"/>
                <a:gd name="T4" fmla="*/ 1166 w 2097"/>
                <a:gd name="T5" fmla="*/ 422 h 1293"/>
                <a:gd name="T6" fmla="*/ 65 w 2097"/>
                <a:gd name="T7" fmla="*/ 124 h 1293"/>
                <a:gd name="T8" fmla="*/ 931 w 2097"/>
                <a:gd name="T9" fmla="*/ 871 h 1293"/>
              </a:gdLst>
              <a:ahLst/>
              <a:cxnLst>
                <a:cxn ang="0">
                  <a:pos x="T0" y="T1"/>
                </a:cxn>
                <a:cxn ang="0">
                  <a:pos x="T2" y="T3"/>
                </a:cxn>
                <a:cxn ang="0">
                  <a:pos x="T4" y="T5"/>
                </a:cxn>
                <a:cxn ang="0">
                  <a:pos x="T6" y="T7"/>
                </a:cxn>
                <a:cxn ang="0">
                  <a:pos x="T8" y="T9"/>
                </a:cxn>
              </a:cxnLst>
              <a:rect l="0" t="0" r="r" b="b"/>
              <a:pathLst>
                <a:path w="2097" h="1293">
                  <a:moveTo>
                    <a:pt x="931" y="871"/>
                  </a:moveTo>
                  <a:cubicBezTo>
                    <a:pt x="1474" y="1160"/>
                    <a:pt x="1967" y="1293"/>
                    <a:pt x="2032" y="1169"/>
                  </a:cubicBezTo>
                  <a:cubicBezTo>
                    <a:pt x="2097" y="1045"/>
                    <a:pt x="1709" y="711"/>
                    <a:pt x="1166" y="422"/>
                  </a:cubicBezTo>
                  <a:cubicBezTo>
                    <a:pt x="623" y="134"/>
                    <a:pt x="130" y="0"/>
                    <a:pt x="65" y="124"/>
                  </a:cubicBezTo>
                  <a:cubicBezTo>
                    <a:pt x="0" y="248"/>
                    <a:pt x="388" y="583"/>
                    <a:pt x="931" y="871"/>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62"/>
            <p:cNvSpPr>
              <a:spLocks/>
            </p:cNvSpPr>
            <p:nvPr userDrawn="1"/>
          </p:nvSpPr>
          <p:spPr bwMode="ltGray">
            <a:xfrm>
              <a:off x="3144838" y="-2317751"/>
              <a:ext cx="6721474" cy="4259264"/>
            </a:xfrm>
            <a:custGeom>
              <a:avLst/>
              <a:gdLst>
                <a:gd name="T0" fmla="*/ 936 w 2120"/>
                <a:gd name="T1" fmla="*/ 897 h 1343"/>
                <a:gd name="T2" fmla="*/ 2051 w 2120"/>
                <a:gd name="T3" fmla="*/ 1219 h 1343"/>
                <a:gd name="T4" fmla="*/ 1184 w 2120"/>
                <a:gd name="T5" fmla="*/ 446 h 1343"/>
                <a:gd name="T6" fmla="*/ 69 w 2120"/>
                <a:gd name="T7" fmla="*/ 124 h 1343"/>
                <a:gd name="T8" fmla="*/ 936 w 2120"/>
                <a:gd name="T9" fmla="*/ 897 h 1343"/>
              </a:gdLst>
              <a:ahLst/>
              <a:cxnLst>
                <a:cxn ang="0">
                  <a:pos x="T0" y="T1"/>
                </a:cxn>
                <a:cxn ang="0">
                  <a:pos x="T2" y="T3"/>
                </a:cxn>
                <a:cxn ang="0">
                  <a:pos x="T4" y="T5"/>
                </a:cxn>
                <a:cxn ang="0">
                  <a:pos x="T6" y="T7"/>
                </a:cxn>
                <a:cxn ang="0">
                  <a:pos x="T8" y="T9"/>
                </a:cxn>
              </a:cxnLst>
              <a:rect l="0" t="0" r="r" b="b"/>
              <a:pathLst>
                <a:path w="2120" h="1343">
                  <a:moveTo>
                    <a:pt x="936" y="897"/>
                  </a:moveTo>
                  <a:cubicBezTo>
                    <a:pt x="1484" y="1199"/>
                    <a:pt x="1983" y="1343"/>
                    <a:pt x="2051" y="1219"/>
                  </a:cubicBezTo>
                  <a:cubicBezTo>
                    <a:pt x="2120" y="1094"/>
                    <a:pt x="1731" y="748"/>
                    <a:pt x="1184" y="446"/>
                  </a:cubicBezTo>
                  <a:cubicBezTo>
                    <a:pt x="637" y="143"/>
                    <a:pt x="137" y="0"/>
                    <a:pt x="69" y="124"/>
                  </a:cubicBezTo>
                  <a:cubicBezTo>
                    <a:pt x="0" y="249"/>
                    <a:pt x="389" y="595"/>
                    <a:pt x="936" y="897"/>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63"/>
            <p:cNvSpPr>
              <a:spLocks/>
            </p:cNvSpPr>
            <p:nvPr userDrawn="1"/>
          </p:nvSpPr>
          <p:spPr bwMode="ltGray">
            <a:xfrm>
              <a:off x="3192463" y="-2390776"/>
              <a:ext cx="6794499" cy="4421189"/>
            </a:xfrm>
            <a:custGeom>
              <a:avLst/>
              <a:gdLst>
                <a:gd name="T0" fmla="*/ 942 w 2143"/>
                <a:gd name="T1" fmla="*/ 925 h 1394"/>
                <a:gd name="T2" fmla="*/ 72 w 2143"/>
                <a:gd name="T3" fmla="*/ 126 h 1394"/>
                <a:gd name="T4" fmla="*/ 1202 w 2143"/>
                <a:gd name="T5" fmla="*/ 470 h 1394"/>
                <a:gd name="T6" fmla="*/ 2071 w 2143"/>
                <a:gd name="T7" fmla="*/ 1269 h 1394"/>
                <a:gd name="T8" fmla="*/ 942 w 2143"/>
                <a:gd name="T9" fmla="*/ 925 h 1394"/>
              </a:gdLst>
              <a:ahLst/>
              <a:cxnLst>
                <a:cxn ang="0">
                  <a:pos x="T0" y="T1"/>
                </a:cxn>
                <a:cxn ang="0">
                  <a:pos x="T2" y="T3"/>
                </a:cxn>
                <a:cxn ang="0">
                  <a:pos x="T4" y="T5"/>
                </a:cxn>
                <a:cxn ang="0">
                  <a:pos x="T6" y="T7"/>
                </a:cxn>
                <a:cxn ang="0">
                  <a:pos x="T8" y="T9"/>
                </a:cxn>
              </a:cxnLst>
              <a:rect l="0" t="0" r="r" b="b"/>
              <a:pathLst>
                <a:path w="2143" h="1394">
                  <a:moveTo>
                    <a:pt x="942" y="925"/>
                  </a:moveTo>
                  <a:cubicBezTo>
                    <a:pt x="390" y="609"/>
                    <a:pt x="0" y="251"/>
                    <a:pt x="72" y="126"/>
                  </a:cubicBezTo>
                  <a:cubicBezTo>
                    <a:pt x="144" y="0"/>
                    <a:pt x="650" y="154"/>
                    <a:pt x="1202" y="470"/>
                  </a:cubicBezTo>
                  <a:cubicBezTo>
                    <a:pt x="1753" y="786"/>
                    <a:pt x="2143" y="1143"/>
                    <a:pt x="2071" y="1269"/>
                  </a:cubicBezTo>
                  <a:cubicBezTo>
                    <a:pt x="1999" y="1394"/>
                    <a:pt x="1493" y="1240"/>
                    <a:pt x="942" y="925"/>
                  </a:cubicBezTo>
                  <a:close/>
                </a:path>
              </a:pathLst>
            </a:custGeom>
            <a:noFill/>
            <a:ln w="2"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Header Bar"/>
          <p:cNvGrpSpPr>
            <a:grpSpLocks noChangeAspect="1"/>
          </p:cNvGrpSpPr>
          <p:nvPr userDrawn="1"/>
        </p:nvGrpSpPr>
        <p:grpSpPr bwMode="hidden">
          <a:xfrm>
            <a:off x="0" y="-829574"/>
            <a:ext cx="9144000" cy="2657475"/>
            <a:chOff x="8" y="-528"/>
            <a:chExt cx="5760" cy="1674"/>
          </a:xfrm>
        </p:grpSpPr>
        <p:sp>
          <p:nvSpPr>
            <p:cNvPr id="9" name="White Background"/>
            <p:cNvSpPr>
              <a:spLocks/>
            </p:cNvSpPr>
            <p:nvPr userDrawn="1"/>
          </p:nvSpPr>
          <p:spPr bwMode="hidden">
            <a:xfrm>
              <a:off x="8" y="-528"/>
              <a:ext cx="5760" cy="1674"/>
            </a:xfrm>
            <a:custGeom>
              <a:avLst/>
              <a:gdLst>
                <a:gd name="T0" fmla="*/ 2880 w 2880"/>
                <a:gd name="T1" fmla="*/ 330 h 837"/>
                <a:gd name="T2" fmla="*/ 0 w 2880"/>
                <a:gd name="T3" fmla="*/ 837 h 837"/>
                <a:gd name="T4" fmla="*/ 0 w 2880"/>
                <a:gd name="T5" fmla="*/ 509 h 837"/>
                <a:gd name="T6" fmla="*/ 183 w 2880"/>
                <a:gd name="T7" fmla="*/ 476 h 837"/>
                <a:gd name="T8" fmla="*/ 210 w 2880"/>
                <a:gd name="T9" fmla="*/ 473 h 837"/>
                <a:gd name="T10" fmla="*/ 298 w 2880"/>
                <a:gd name="T11" fmla="*/ 501 h 837"/>
                <a:gd name="T12" fmla="*/ 398 w 2880"/>
                <a:gd name="T13" fmla="*/ 438 h 837"/>
                <a:gd name="T14" fmla="*/ 2880 w 2880"/>
                <a:gd name="T15" fmla="*/ 0 h 837"/>
                <a:gd name="T16" fmla="*/ 2880 w 2880"/>
                <a:gd name="T17" fmla="*/ 33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837">
                  <a:moveTo>
                    <a:pt x="2880" y="330"/>
                  </a:moveTo>
                  <a:cubicBezTo>
                    <a:pt x="0" y="837"/>
                    <a:pt x="0" y="837"/>
                    <a:pt x="0" y="837"/>
                  </a:cubicBezTo>
                  <a:cubicBezTo>
                    <a:pt x="0" y="509"/>
                    <a:pt x="0" y="509"/>
                    <a:pt x="0" y="509"/>
                  </a:cubicBezTo>
                  <a:cubicBezTo>
                    <a:pt x="183" y="476"/>
                    <a:pt x="183" y="476"/>
                    <a:pt x="183" y="476"/>
                  </a:cubicBezTo>
                  <a:cubicBezTo>
                    <a:pt x="190" y="474"/>
                    <a:pt x="200" y="473"/>
                    <a:pt x="210" y="473"/>
                  </a:cubicBezTo>
                  <a:cubicBezTo>
                    <a:pt x="242" y="473"/>
                    <a:pt x="273" y="484"/>
                    <a:pt x="298" y="501"/>
                  </a:cubicBezTo>
                  <a:cubicBezTo>
                    <a:pt x="321" y="469"/>
                    <a:pt x="358" y="446"/>
                    <a:pt x="398" y="438"/>
                  </a:cubicBezTo>
                  <a:cubicBezTo>
                    <a:pt x="2880" y="0"/>
                    <a:pt x="2880" y="0"/>
                    <a:pt x="2880" y="0"/>
                  </a:cubicBezTo>
                  <a:cubicBezTo>
                    <a:pt x="2880" y="330"/>
                    <a:pt x="2880" y="330"/>
                    <a:pt x="2880" y="3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Yellow Oval"/>
            <p:cNvSpPr>
              <a:spLocks/>
            </p:cNvSpPr>
            <p:nvPr userDrawn="1"/>
          </p:nvSpPr>
          <p:spPr bwMode="hidden">
            <a:xfrm>
              <a:off x="8" y="444"/>
              <a:ext cx="704" cy="652"/>
            </a:xfrm>
            <a:custGeom>
              <a:avLst/>
              <a:gdLst>
                <a:gd name="T0" fmla="*/ 210 w 352"/>
                <a:gd name="T1" fmla="*/ 0 h 326"/>
                <a:gd name="T2" fmla="*/ 350 w 352"/>
                <a:gd name="T3" fmla="*/ 119 h 326"/>
                <a:gd name="T4" fmla="*/ 352 w 352"/>
                <a:gd name="T5" fmla="*/ 142 h 326"/>
                <a:gd name="T6" fmla="*/ 235 w 352"/>
                <a:gd name="T7" fmla="*/ 284 h 326"/>
                <a:gd name="T8" fmla="*/ 0 w 352"/>
                <a:gd name="T9" fmla="*/ 326 h 326"/>
                <a:gd name="T10" fmla="*/ 0 w 352"/>
                <a:gd name="T11" fmla="*/ 35 h 326"/>
                <a:gd name="T12" fmla="*/ 185 w 352"/>
                <a:gd name="T13" fmla="*/ 2 h 326"/>
                <a:gd name="T14" fmla="*/ 185 w 352"/>
                <a:gd name="T15" fmla="*/ 2 h 326"/>
                <a:gd name="T16" fmla="*/ 210 w 352"/>
                <a:gd name="T1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26">
                  <a:moveTo>
                    <a:pt x="210" y="0"/>
                  </a:moveTo>
                  <a:cubicBezTo>
                    <a:pt x="277" y="0"/>
                    <a:pt x="336" y="50"/>
                    <a:pt x="350" y="119"/>
                  </a:cubicBezTo>
                  <a:cubicBezTo>
                    <a:pt x="352" y="127"/>
                    <a:pt x="352" y="134"/>
                    <a:pt x="352" y="142"/>
                  </a:cubicBezTo>
                  <a:cubicBezTo>
                    <a:pt x="352" y="211"/>
                    <a:pt x="304" y="273"/>
                    <a:pt x="235" y="284"/>
                  </a:cubicBezTo>
                  <a:cubicBezTo>
                    <a:pt x="0" y="326"/>
                    <a:pt x="0" y="326"/>
                    <a:pt x="0" y="326"/>
                  </a:cubicBezTo>
                  <a:cubicBezTo>
                    <a:pt x="0" y="35"/>
                    <a:pt x="0" y="35"/>
                    <a:pt x="0" y="35"/>
                  </a:cubicBezTo>
                  <a:cubicBezTo>
                    <a:pt x="165" y="6"/>
                    <a:pt x="183" y="2"/>
                    <a:pt x="185" y="2"/>
                  </a:cubicBezTo>
                  <a:cubicBezTo>
                    <a:pt x="185" y="2"/>
                    <a:pt x="185" y="2"/>
                    <a:pt x="185" y="2"/>
                  </a:cubicBezTo>
                  <a:cubicBezTo>
                    <a:pt x="192" y="2"/>
                    <a:pt x="202" y="0"/>
                    <a:pt x="210" y="0"/>
                  </a:cubicBezTo>
                  <a:close/>
                </a:path>
              </a:pathLst>
            </a:custGeom>
            <a:solidFill>
              <a:srgbClr val="FFC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Blue Oval"/>
            <p:cNvSpPr>
              <a:spLocks/>
            </p:cNvSpPr>
            <p:nvPr userDrawn="1"/>
          </p:nvSpPr>
          <p:spPr bwMode="hidden">
            <a:xfrm>
              <a:off x="624" y="-500"/>
              <a:ext cx="5144" cy="1440"/>
            </a:xfrm>
            <a:custGeom>
              <a:avLst/>
              <a:gdLst>
                <a:gd name="T0" fmla="*/ 2572 w 2572"/>
                <a:gd name="T1" fmla="*/ 290 h 720"/>
                <a:gd name="T2" fmla="*/ 142 w 2572"/>
                <a:gd name="T3" fmla="*/ 718 h 720"/>
                <a:gd name="T4" fmla="*/ 117 w 2572"/>
                <a:gd name="T5" fmla="*/ 720 h 720"/>
                <a:gd name="T6" fmla="*/ 36 w 2572"/>
                <a:gd name="T7" fmla="*/ 695 h 720"/>
                <a:gd name="T8" fmla="*/ 57 w 2572"/>
                <a:gd name="T9" fmla="*/ 616 h 720"/>
                <a:gd name="T10" fmla="*/ 53 w 2572"/>
                <a:gd name="T11" fmla="*/ 589 h 720"/>
                <a:gd name="T12" fmla="*/ 0 w 2572"/>
                <a:gd name="T13" fmla="*/ 495 h 720"/>
                <a:gd name="T14" fmla="*/ 92 w 2572"/>
                <a:gd name="T15" fmla="*/ 436 h 720"/>
                <a:gd name="T16" fmla="*/ 2572 w 2572"/>
                <a:gd name="T17" fmla="*/ 0 h 720"/>
                <a:gd name="T18" fmla="*/ 2572 w 2572"/>
                <a:gd name="T19" fmla="*/ 2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2" h="720">
                  <a:moveTo>
                    <a:pt x="2572" y="290"/>
                  </a:moveTo>
                  <a:cubicBezTo>
                    <a:pt x="142" y="718"/>
                    <a:pt x="142" y="718"/>
                    <a:pt x="142" y="718"/>
                  </a:cubicBezTo>
                  <a:cubicBezTo>
                    <a:pt x="132" y="720"/>
                    <a:pt x="124" y="720"/>
                    <a:pt x="117" y="720"/>
                  </a:cubicBezTo>
                  <a:cubicBezTo>
                    <a:pt x="86" y="720"/>
                    <a:pt x="59" y="712"/>
                    <a:pt x="36" y="695"/>
                  </a:cubicBezTo>
                  <a:cubicBezTo>
                    <a:pt x="50" y="672"/>
                    <a:pt x="57" y="645"/>
                    <a:pt x="57" y="616"/>
                  </a:cubicBezTo>
                  <a:cubicBezTo>
                    <a:pt x="57" y="606"/>
                    <a:pt x="55" y="597"/>
                    <a:pt x="53" y="589"/>
                  </a:cubicBezTo>
                  <a:cubicBezTo>
                    <a:pt x="48" y="551"/>
                    <a:pt x="28" y="518"/>
                    <a:pt x="0" y="495"/>
                  </a:cubicBezTo>
                  <a:cubicBezTo>
                    <a:pt x="21" y="464"/>
                    <a:pt x="53" y="443"/>
                    <a:pt x="92" y="436"/>
                  </a:cubicBezTo>
                  <a:cubicBezTo>
                    <a:pt x="2572" y="0"/>
                    <a:pt x="2572" y="0"/>
                    <a:pt x="2572" y="0"/>
                  </a:cubicBezTo>
                  <a:cubicBezTo>
                    <a:pt x="2572" y="290"/>
                    <a:pt x="2572" y="290"/>
                    <a:pt x="2572" y="29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IOP Logo Oval"/>
            <p:cNvSpPr>
              <a:spLocks noChangeArrowheads="1"/>
            </p:cNvSpPr>
            <p:nvPr userDrawn="1"/>
          </p:nvSpPr>
          <p:spPr bwMode="hidden">
            <a:xfrm>
              <a:off x="214" y="514"/>
              <a:ext cx="426" cy="426"/>
            </a:xfrm>
            <a:prstGeom prst="ellipse">
              <a:avLst/>
            </a:pr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IOP Logo"/>
            <p:cNvSpPr>
              <a:spLocks noEditPoints="1"/>
            </p:cNvSpPr>
            <p:nvPr userDrawn="1"/>
          </p:nvSpPr>
          <p:spPr bwMode="hidden">
            <a:xfrm>
              <a:off x="282" y="566"/>
              <a:ext cx="318" cy="318"/>
            </a:xfrm>
            <a:custGeom>
              <a:avLst/>
              <a:gdLst>
                <a:gd name="T0" fmla="*/ 112 w 159"/>
                <a:gd name="T1" fmla="*/ 85 h 159"/>
                <a:gd name="T2" fmla="*/ 143 w 159"/>
                <a:gd name="T3" fmla="*/ 76 h 159"/>
                <a:gd name="T4" fmla="*/ 138 w 159"/>
                <a:gd name="T5" fmla="*/ 19 h 159"/>
                <a:gd name="T6" fmla="*/ 84 w 159"/>
                <a:gd name="T7" fmla="*/ 14 h 159"/>
                <a:gd name="T8" fmla="*/ 75 w 159"/>
                <a:gd name="T9" fmla="*/ 48 h 159"/>
                <a:gd name="T10" fmla="*/ 74 w 159"/>
                <a:gd name="T11" fmla="*/ 48 h 159"/>
                <a:gd name="T12" fmla="*/ 63 w 159"/>
                <a:gd name="T13" fmla="*/ 38 h 159"/>
                <a:gd name="T14" fmla="*/ 57 w 159"/>
                <a:gd name="T15" fmla="*/ 43 h 159"/>
                <a:gd name="T16" fmla="*/ 76 w 159"/>
                <a:gd name="T17" fmla="*/ 61 h 159"/>
                <a:gd name="T18" fmla="*/ 78 w 159"/>
                <a:gd name="T19" fmla="*/ 63 h 159"/>
                <a:gd name="T20" fmla="*/ 31 w 159"/>
                <a:gd name="T21" fmla="*/ 68 h 159"/>
                <a:gd name="T22" fmla="*/ 27 w 159"/>
                <a:gd name="T23" fmla="*/ 118 h 159"/>
                <a:gd name="T24" fmla="*/ 5 w 159"/>
                <a:gd name="T25" fmla="*/ 96 h 159"/>
                <a:gd name="T26" fmla="*/ 0 w 159"/>
                <a:gd name="T27" fmla="*/ 101 h 159"/>
                <a:gd name="T28" fmla="*/ 57 w 159"/>
                <a:gd name="T29" fmla="*/ 159 h 159"/>
                <a:gd name="T30" fmla="*/ 63 w 159"/>
                <a:gd name="T31" fmla="*/ 154 h 159"/>
                <a:gd name="T32" fmla="*/ 42 w 159"/>
                <a:gd name="T33" fmla="*/ 132 h 159"/>
                <a:gd name="T34" fmla="*/ 90 w 159"/>
                <a:gd name="T35" fmla="*/ 129 h 159"/>
                <a:gd name="T36" fmla="*/ 91 w 159"/>
                <a:gd name="T37" fmla="*/ 129 h 159"/>
                <a:gd name="T38" fmla="*/ 95 w 159"/>
                <a:gd name="T39" fmla="*/ 80 h 159"/>
                <a:gd name="T40" fmla="*/ 140 w 159"/>
                <a:gd name="T41" fmla="*/ 125 h 159"/>
                <a:gd name="T42" fmla="*/ 146 w 159"/>
                <a:gd name="T43" fmla="*/ 119 h 159"/>
                <a:gd name="T44" fmla="*/ 112 w 159"/>
                <a:gd name="T45" fmla="*/ 86 h 159"/>
                <a:gd name="T46" fmla="*/ 112 w 159"/>
                <a:gd name="T47" fmla="*/ 85 h 159"/>
                <a:gd name="T48" fmla="*/ 86 w 159"/>
                <a:gd name="T49" fmla="*/ 124 h 159"/>
                <a:gd name="T50" fmla="*/ 86 w 159"/>
                <a:gd name="T51" fmla="*/ 124 h 159"/>
                <a:gd name="T52" fmla="*/ 40 w 159"/>
                <a:gd name="T53" fmla="*/ 120 h 159"/>
                <a:gd name="T54" fmla="*/ 35 w 159"/>
                <a:gd name="T55" fmla="*/ 72 h 159"/>
                <a:gd name="T56" fmla="*/ 82 w 159"/>
                <a:gd name="T57" fmla="*/ 76 h 159"/>
                <a:gd name="T58" fmla="*/ 86 w 159"/>
                <a:gd name="T59" fmla="*/ 124 h 159"/>
                <a:gd name="T60" fmla="*/ 99 w 159"/>
                <a:gd name="T61" fmla="*/ 72 h 159"/>
                <a:gd name="T62" fmla="*/ 88 w 159"/>
                <a:gd name="T63" fmla="*/ 61 h 159"/>
                <a:gd name="T64" fmla="*/ 83 w 159"/>
                <a:gd name="T65" fmla="*/ 55 h 159"/>
                <a:gd name="T66" fmla="*/ 87 w 159"/>
                <a:gd name="T67" fmla="*/ 21 h 159"/>
                <a:gd name="T68" fmla="*/ 132 w 159"/>
                <a:gd name="T69" fmla="*/ 25 h 159"/>
                <a:gd name="T70" fmla="*/ 138 w 159"/>
                <a:gd name="T71" fmla="*/ 72 h 159"/>
                <a:gd name="T72" fmla="*/ 104 w 159"/>
                <a:gd name="T73" fmla="*/ 76 h 159"/>
                <a:gd name="T74" fmla="*/ 99 w 159"/>
                <a:gd name="T7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59">
                  <a:moveTo>
                    <a:pt x="112" y="85"/>
                  </a:moveTo>
                  <a:cubicBezTo>
                    <a:pt x="123" y="88"/>
                    <a:pt x="135" y="85"/>
                    <a:pt x="143" y="76"/>
                  </a:cubicBezTo>
                  <a:cubicBezTo>
                    <a:pt x="157" y="62"/>
                    <a:pt x="159" y="40"/>
                    <a:pt x="138" y="19"/>
                  </a:cubicBezTo>
                  <a:cubicBezTo>
                    <a:pt x="121" y="2"/>
                    <a:pt x="99" y="0"/>
                    <a:pt x="84" y="14"/>
                  </a:cubicBezTo>
                  <a:cubicBezTo>
                    <a:pt x="74" y="25"/>
                    <a:pt x="71" y="36"/>
                    <a:pt x="75" y="48"/>
                  </a:cubicBezTo>
                  <a:cubicBezTo>
                    <a:pt x="74" y="48"/>
                    <a:pt x="74" y="48"/>
                    <a:pt x="74" y="48"/>
                  </a:cubicBezTo>
                  <a:cubicBezTo>
                    <a:pt x="63" y="38"/>
                    <a:pt x="63" y="38"/>
                    <a:pt x="63" y="38"/>
                  </a:cubicBezTo>
                  <a:cubicBezTo>
                    <a:pt x="57" y="43"/>
                    <a:pt x="57" y="43"/>
                    <a:pt x="57" y="43"/>
                  </a:cubicBezTo>
                  <a:cubicBezTo>
                    <a:pt x="63" y="49"/>
                    <a:pt x="69" y="54"/>
                    <a:pt x="76" y="61"/>
                  </a:cubicBezTo>
                  <a:cubicBezTo>
                    <a:pt x="78" y="63"/>
                    <a:pt x="78" y="63"/>
                    <a:pt x="78" y="63"/>
                  </a:cubicBezTo>
                  <a:cubicBezTo>
                    <a:pt x="62" y="53"/>
                    <a:pt x="44" y="54"/>
                    <a:pt x="31" y="68"/>
                  </a:cubicBezTo>
                  <a:cubicBezTo>
                    <a:pt x="18" y="80"/>
                    <a:pt x="15" y="100"/>
                    <a:pt x="27" y="118"/>
                  </a:cubicBezTo>
                  <a:cubicBezTo>
                    <a:pt x="5" y="96"/>
                    <a:pt x="5" y="96"/>
                    <a:pt x="5" y="96"/>
                  </a:cubicBezTo>
                  <a:cubicBezTo>
                    <a:pt x="0" y="101"/>
                    <a:pt x="0" y="101"/>
                    <a:pt x="0" y="101"/>
                  </a:cubicBezTo>
                  <a:cubicBezTo>
                    <a:pt x="57" y="159"/>
                    <a:pt x="57" y="159"/>
                    <a:pt x="57" y="159"/>
                  </a:cubicBezTo>
                  <a:cubicBezTo>
                    <a:pt x="63" y="154"/>
                    <a:pt x="63" y="154"/>
                    <a:pt x="63" y="154"/>
                  </a:cubicBezTo>
                  <a:cubicBezTo>
                    <a:pt x="42" y="132"/>
                    <a:pt x="42" y="132"/>
                    <a:pt x="42" y="132"/>
                  </a:cubicBezTo>
                  <a:cubicBezTo>
                    <a:pt x="58" y="143"/>
                    <a:pt x="78" y="142"/>
                    <a:pt x="90" y="129"/>
                  </a:cubicBezTo>
                  <a:cubicBezTo>
                    <a:pt x="91" y="129"/>
                    <a:pt x="91" y="129"/>
                    <a:pt x="91" y="129"/>
                  </a:cubicBezTo>
                  <a:cubicBezTo>
                    <a:pt x="101" y="118"/>
                    <a:pt x="107" y="99"/>
                    <a:pt x="95" y="80"/>
                  </a:cubicBezTo>
                  <a:cubicBezTo>
                    <a:pt x="140" y="125"/>
                    <a:pt x="140" y="125"/>
                    <a:pt x="140" y="125"/>
                  </a:cubicBezTo>
                  <a:cubicBezTo>
                    <a:pt x="146" y="119"/>
                    <a:pt x="146" y="119"/>
                    <a:pt x="146" y="119"/>
                  </a:cubicBezTo>
                  <a:cubicBezTo>
                    <a:pt x="112" y="86"/>
                    <a:pt x="112" y="86"/>
                    <a:pt x="112" y="86"/>
                  </a:cubicBezTo>
                  <a:lnTo>
                    <a:pt x="112" y="85"/>
                  </a:lnTo>
                  <a:close/>
                  <a:moveTo>
                    <a:pt x="86" y="124"/>
                  </a:moveTo>
                  <a:cubicBezTo>
                    <a:pt x="86" y="124"/>
                    <a:pt x="86" y="124"/>
                    <a:pt x="86" y="124"/>
                  </a:cubicBezTo>
                  <a:cubicBezTo>
                    <a:pt x="74" y="136"/>
                    <a:pt x="54" y="134"/>
                    <a:pt x="40" y="120"/>
                  </a:cubicBezTo>
                  <a:cubicBezTo>
                    <a:pt x="27" y="107"/>
                    <a:pt x="21" y="87"/>
                    <a:pt x="35" y="72"/>
                  </a:cubicBezTo>
                  <a:cubicBezTo>
                    <a:pt x="51" y="57"/>
                    <a:pt x="71" y="66"/>
                    <a:pt x="82" y="76"/>
                  </a:cubicBezTo>
                  <a:cubicBezTo>
                    <a:pt x="97" y="91"/>
                    <a:pt x="98" y="112"/>
                    <a:pt x="86" y="124"/>
                  </a:cubicBezTo>
                  <a:close/>
                  <a:moveTo>
                    <a:pt x="99" y="72"/>
                  </a:moveTo>
                  <a:cubicBezTo>
                    <a:pt x="88" y="61"/>
                    <a:pt x="88" y="61"/>
                    <a:pt x="88" y="61"/>
                  </a:cubicBezTo>
                  <a:cubicBezTo>
                    <a:pt x="86" y="59"/>
                    <a:pt x="85" y="57"/>
                    <a:pt x="83" y="55"/>
                  </a:cubicBezTo>
                  <a:cubicBezTo>
                    <a:pt x="76" y="43"/>
                    <a:pt x="79" y="29"/>
                    <a:pt x="87" y="21"/>
                  </a:cubicBezTo>
                  <a:cubicBezTo>
                    <a:pt x="100" y="7"/>
                    <a:pt x="119" y="12"/>
                    <a:pt x="132" y="25"/>
                  </a:cubicBezTo>
                  <a:cubicBezTo>
                    <a:pt x="148" y="40"/>
                    <a:pt x="151" y="59"/>
                    <a:pt x="138" y="72"/>
                  </a:cubicBezTo>
                  <a:cubicBezTo>
                    <a:pt x="129" y="81"/>
                    <a:pt x="115" y="83"/>
                    <a:pt x="104" y="76"/>
                  </a:cubicBezTo>
                  <a:cubicBezTo>
                    <a:pt x="102" y="75"/>
                    <a:pt x="100" y="74"/>
                    <a:pt x="99" y="72"/>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White Dot"/>
            <p:cNvSpPr>
              <a:spLocks noChangeArrowheads="1"/>
            </p:cNvSpPr>
            <p:nvPr userDrawn="1"/>
          </p:nvSpPr>
          <p:spPr bwMode="hidden">
            <a:xfrm>
              <a:off x="232" y="712"/>
              <a:ext cx="40" cy="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bg2"/>
                    </a:gs>
                    <a:gs pos="86000">
                      <a:schemeClr val="bg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bwMode="hidden">
          <a:xfrm rot="20995124">
            <a:off x="1372297" y="478673"/>
            <a:ext cx="3224665" cy="292388"/>
          </a:xfrm>
          <a:prstGeom prst="rect">
            <a:avLst/>
          </a:prstGeom>
          <a:noFill/>
        </p:spPr>
        <p:txBody>
          <a:bodyPr wrap="none" lIns="0" tIns="0" rIns="0" bIns="0" rtlCol="0">
            <a:spAutoFit/>
          </a:bodyPr>
          <a:lstStyle/>
          <a:p>
            <a:r>
              <a:rPr lang="en-US" sz="1900" spc="-20" baseline="0" dirty="0" smtClean="0">
                <a:gradFill>
                  <a:gsLst>
                    <a:gs pos="0">
                      <a:srgbClr val="FFCB08"/>
                    </a:gs>
                    <a:gs pos="86000">
                      <a:srgbClr val="FFCB08"/>
                    </a:gs>
                  </a:gsLst>
                  <a:lin ang="5400000" scaled="0"/>
                </a:gradFill>
                <a:latin typeface="Segoe UI Semibold" pitchFamily="34" charset="0"/>
              </a:rPr>
              <a:t>Innovation Outreach Program</a:t>
            </a:r>
          </a:p>
        </p:txBody>
      </p:sp>
      <p:sp>
        <p:nvSpPr>
          <p:cNvPr id="5" name="TextBox 4"/>
          <p:cNvSpPr txBox="1"/>
          <p:nvPr userDrawn="1"/>
        </p:nvSpPr>
        <p:spPr bwMode="hidden">
          <a:xfrm rot="21000000">
            <a:off x="1425004" y="818647"/>
            <a:ext cx="2454454" cy="292388"/>
          </a:xfrm>
          <a:prstGeom prst="rect">
            <a:avLst/>
          </a:prstGeom>
          <a:noFill/>
        </p:spPr>
        <p:txBody>
          <a:bodyPr wrap="none" lIns="0" tIns="0" rIns="0" bIns="0" rtlCol="0">
            <a:spAutoFit/>
          </a:bodyPr>
          <a:lstStyle/>
          <a:p>
            <a:r>
              <a:rPr lang="en-US" sz="1900" spc="-20" baseline="0" dirty="0" smtClean="0">
                <a:gradFill>
                  <a:gsLst>
                    <a:gs pos="0">
                      <a:srgbClr val="FFFFFF"/>
                    </a:gs>
                    <a:gs pos="86000">
                      <a:srgbClr val="FFFFFF"/>
                    </a:gs>
                  </a:gsLst>
                  <a:lin ang="5400000" scaled="0"/>
                </a:gradFill>
                <a:latin typeface="Segoe UI Light" pitchFamily="34" charset="0"/>
              </a:rPr>
              <a:t>Privacy Conference 2011</a:t>
            </a:r>
          </a:p>
        </p:txBody>
      </p:sp>
      <p:pic>
        <p:nvPicPr>
          <p:cNvPr id="1026" name="Picture 2" descr="\\sfp\Work\White_Whale\7-20739_IOP_Event_Template\Template\Template_Art\Footer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5066" y="6480482"/>
            <a:ext cx="1701800" cy="317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Title Footer"/>
          <p:cNvGrpSpPr>
            <a:grpSpLocks noChangeAspect="1"/>
          </p:cNvGrpSpPr>
          <p:nvPr userDrawn="1"/>
        </p:nvGrpSpPr>
        <p:grpSpPr bwMode="ltGray">
          <a:xfrm>
            <a:off x="1588" y="6261100"/>
            <a:ext cx="9140825" cy="595312"/>
            <a:chOff x="1" y="3944"/>
            <a:chExt cx="5758" cy="375"/>
          </a:xfrm>
        </p:grpSpPr>
        <p:sp>
          <p:nvSpPr>
            <p:cNvPr id="15" name="White Background"/>
            <p:cNvSpPr>
              <a:spLocks/>
            </p:cNvSpPr>
            <p:nvPr userDrawn="1"/>
          </p:nvSpPr>
          <p:spPr bwMode="ltGray">
            <a:xfrm>
              <a:off x="1" y="3944"/>
              <a:ext cx="5758" cy="375"/>
            </a:xfrm>
            <a:custGeom>
              <a:avLst/>
              <a:gdLst>
                <a:gd name="T0" fmla="*/ 5758 w 5758"/>
                <a:gd name="T1" fmla="*/ 375 h 375"/>
                <a:gd name="T2" fmla="*/ 0 w 5758"/>
                <a:gd name="T3" fmla="*/ 375 h 375"/>
                <a:gd name="T4" fmla="*/ 0 w 5758"/>
                <a:gd name="T5" fmla="*/ 0 h 375"/>
                <a:gd name="T6" fmla="*/ 5758 w 5758"/>
                <a:gd name="T7" fmla="*/ 0 h 375"/>
                <a:gd name="T8" fmla="*/ 5758 w 5758"/>
                <a:gd name="T9" fmla="*/ 375 h 375"/>
                <a:gd name="T10" fmla="*/ 5758 w 5758"/>
                <a:gd name="T11" fmla="*/ 375 h 375"/>
              </a:gdLst>
              <a:ahLst/>
              <a:cxnLst>
                <a:cxn ang="0">
                  <a:pos x="T0" y="T1"/>
                </a:cxn>
                <a:cxn ang="0">
                  <a:pos x="T2" y="T3"/>
                </a:cxn>
                <a:cxn ang="0">
                  <a:pos x="T4" y="T5"/>
                </a:cxn>
                <a:cxn ang="0">
                  <a:pos x="T6" y="T7"/>
                </a:cxn>
                <a:cxn ang="0">
                  <a:pos x="T8" y="T9"/>
                </a:cxn>
                <a:cxn ang="0">
                  <a:pos x="T10" y="T11"/>
                </a:cxn>
              </a:cxnLst>
              <a:rect l="0" t="0" r="r" b="b"/>
              <a:pathLst>
                <a:path w="5758" h="375">
                  <a:moveTo>
                    <a:pt x="5758" y="375"/>
                  </a:moveTo>
                  <a:lnTo>
                    <a:pt x="0" y="375"/>
                  </a:lnTo>
                  <a:lnTo>
                    <a:pt x="0" y="0"/>
                  </a:lnTo>
                  <a:lnTo>
                    <a:pt x="5758" y="0"/>
                  </a:lnTo>
                  <a:lnTo>
                    <a:pt x="5758" y="375"/>
                  </a:lnTo>
                  <a:lnTo>
                    <a:pt x="57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Blue Oval"/>
            <p:cNvSpPr>
              <a:spLocks/>
            </p:cNvSpPr>
            <p:nvPr userDrawn="1"/>
          </p:nvSpPr>
          <p:spPr bwMode="ltGray">
            <a:xfrm>
              <a:off x="1" y="3996"/>
              <a:ext cx="2376" cy="323"/>
            </a:xfrm>
            <a:custGeom>
              <a:avLst/>
              <a:gdLst>
                <a:gd name="T0" fmla="*/ 1716 w 1873"/>
                <a:gd name="T1" fmla="*/ 0 h 254"/>
                <a:gd name="T2" fmla="*/ 1873 w 1873"/>
                <a:gd name="T3" fmla="*/ 64 h 254"/>
                <a:gd name="T4" fmla="*/ 1811 w 1873"/>
                <a:gd name="T5" fmla="*/ 226 h 254"/>
                <a:gd name="T6" fmla="*/ 1814 w 1873"/>
                <a:gd name="T7" fmla="*/ 254 h 254"/>
                <a:gd name="T8" fmla="*/ 0 w 1873"/>
                <a:gd name="T9" fmla="*/ 254 h 254"/>
                <a:gd name="T10" fmla="*/ 0 w 1873"/>
                <a:gd name="T11" fmla="*/ 0 h 254"/>
                <a:gd name="T12" fmla="*/ 1716 w 1873"/>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873" h="254">
                  <a:moveTo>
                    <a:pt x="1716" y="0"/>
                  </a:moveTo>
                  <a:cubicBezTo>
                    <a:pt x="1778" y="0"/>
                    <a:pt x="1832" y="26"/>
                    <a:pt x="1873" y="64"/>
                  </a:cubicBezTo>
                  <a:cubicBezTo>
                    <a:pt x="1834" y="108"/>
                    <a:pt x="1811" y="164"/>
                    <a:pt x="1811" y="226"/>
                  </a:cubicBezTo>
                  <a:cubicBezTo>
                    <a:pt x="1811" y="236"/>
                    <a:pt x="1814" y="243"/>
                    <a:pt x="1814" y="254"/>
                  </a:cubicBezTo>
                  <a:cubicBezTo>
                    <a:pt x="0" y="254"/>
                    <a:pt x="0" y="254"/>
                    <a:pt x="0" y="254"/>
                  </a:cubicBezTo>
                  <a:cubicBezTo>
                    <a:pt x="0" y="0"/>
                    <a:pt x="0" y="0"/>
                    <a:pt x="0" y="0"/>
                  </a:cubicBezTo>
                  <a:cubicBezTo>
                    <a:pt x="1716" y="0"/>
                    <a:pt x="1716" y="0"/>
                    <a:pt x="1716"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Gold Oval"/>
            <p:cNvSpPr>
              <a:spLocks/>
            </p:cNvSpPr>
            <p:nvPr userDrawn="1"/>
          </p:nvSpPr>
          <p:spPr bwMode="ltGray">
            <a:xfrm>
              <a:off x="2325" y="3996"/>
              <a:ext cx="3434" cy="323"/>
            </a:xfrm>
            <a:custGeom>
              <a:avLst/>
              <a:gdLst>
                <a:gd name="T0" fmla="*/ 2 w 2708"/>
                <a:gd name="T1" fmla="*/ 254 h 254"/>
                <a:gd name="T2" fmla="*/ 0 w 2708"/>
                <a:gd name="T3" fmla="*/ 226 h 254"/>
                <a:gd name="T4" fmla="*/ 225 w 2708"/>
                <a:gd name="T5" fmla="*/ 0 h 254"/>
                <a:gd name="T6" fmla="*/ 2708 w 2708"/>
                <a:gd name="T7" fmla="*/ 0 h 254"/>
                <a:gd name="T8" fmla="*/ 2708 w 2708"/>
                <a:gd name="T9" fmla="*/ 254 h 254"/>
                <a:gd name="T10" fmla="*/ 2 w 2708"/>
                <a:gd name="T11" fmla="*/ 254 h 254"/>
              </a:gdLst>
              <a:ahLst/>
              <a:cxnLst>
                <a:cxn ang="0">
                  <a:pos x="T0" y="T1"/>
                </a:cxn>
                <a:cxn ang="0">
                  <a:pos x="T2" y="T3"/>
                </a:cxn>
                <a:cxn ang="0">
                  <a:pos x="T4" y="T5"/>
                </a:cxn>
                <a:cxn ang="0">
                  <a:pos x="T6" y="T7"/>
                </a:cxn>
                <a:cxn ang="0">
                  <a:pos x="T8" y="T9"/>
                </a:cxn>
                <a:cxn ang="0">
                  <a:pos x="T10" y="T11"/>
                </a:cxn>
              </a:cxnLst>
              <a:rect l="0" t="0" r="r" b="b"/>
              <a:pathLst>
                <a:path w="2708" h="254">
                  <a:moveTo>
                    <a:pt x="2" y="254"/>
                  </a:moveTo>
                  <a:cubicBezTo>
                    <a:pt x="2" y="243"/>
                    <a:pt x="0" y="236"/>
                    <a:pt x="0" y="226"/>
                  </a:cubicBezTo>
                  <a:cubicBezTo>
                    <a:pt x="0" y="103"/>
                    <a:pt x="102" y="0"/>
                    <a:pt x="225" y="0"/>
                  </a:cubicBezTo>
                  <a:cubicBezTo>
                    <a:pt x="2708" y="0"/>
                    <a:pt x="2708" y="0"/>
                    <a:pt x="2708" y="0"/>
                  </a:cubicBezTo>
                  <a:cubicBezTo>
                    <a:pt x="2708" y="254"/>
                    <a:pt x="2708" y="254"/>
                    <a:pt x="2708" y="254"/>
                  </a:cubicBezTo>
                  <a:cubicBezTo>
                    <a:pt x="2" y="254"/>
                    <a:pt x="2" y="254"/>
                    <a:pt x="2" y="254"/>
                  </a:cubicBezTo>
                  <a:close/>
                </a:path>
              </a:pathLst>
            </a:custGeom>
            <a:solidFill>
              <a:srgbClr val="FFC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Footer Logos"/>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white">
          <a:xfrm>
            <a:off x="337870" y="6443930"/>
            <a:ext cx="1695942" cy="3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marL="460375" indent="-460375">
              <a:lnSpc>
                <a:spcPct val="90000"/>
              </a:lnSpc>
              <a:buFont typeface="Wingdings" pitchFamily="2" charset="2"/>
              <a:buChar char="§"/>
              <a:defRPr/>
            </a:lvl1pPr>
            <a:lvl2pPr marL="855663" indent="-395288">
              <a:lnSpc>
                <a:spcPct val="90000"/>
              </a:lnSpc>
              <a:buFont typeface="Wingdings" pitchFamily="2" charset="2"/>
              <a:buChar char="§"/>
              <a:defRPr/>
            </a:lvl2pPr>
            <a:lvl3pPr marL="1258888" indent="-403225">
              <a:lnSpc>
                <a:spcPct val="90000"/>
              </a:lnSpc>
              <a:buFont typeface="Wingdings" pitchFamily="2" charset="2"/>
              <a:buChar char="§"/>
              <a:defRPr/>
            </a:lvl3pPr>
            <a:lvl4pPr marL="1604963" indent="-346075">
              <a:lnSpc>
                <a:spcPct val="90000"/>
              </a:lnSpc>
              <a:buFont typeface="Wingdings" pitchFamily="2" charset="2"/>
              <a:buChar char="§"/>
              <a:defRPr/>
            </a:lvl4pPr>
            <a:lvl5pPr marL="1941513" indent="-336550">
              <a:lnSpc>
                <a:spcPct val="90000"/>
              </a:lnSpc>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solidFill>
          <a:srgbClr val="75B0DC"/>
        </a:solidFill>
        <a:effectLst/>
      </p:bgPr>
    </p:bg>
    <p:spTree>
      <p:nvGrpSpPr>
        <p:cNvPr id="1" name=""/>
        <p:cNvGrpSpPr/>
        <p:nvPr/>
      </p:nvGrpSpPr>
      <p:grpSpPr>
        <a:xfrm>
          <a:off x="0" y="0"/>
          <a:ext cx="0" cy="0"/>
          <a:chOff x="0" y="0"/>
          <a:chExt cx="0" cy="0"/>
        </a:xfrm>
      </p:grpSpPr>
      <p:grpSp>
        <p:nvGrpSpPr>
          <p:cNvPr id="72" name="Grid Background"/>
          <p:cNvGrpSpPr>
            <a:grpSpLocks noChangeAspect="1"/>
          </p:cNvGrpSpPr>
          <p:nvPr userDrawn="1"/>
        </p:nvGrpSpPr>
        <p:grpSpPr bwMode="ltGray">
          <a:xfrm>
            <a:off x="-4851400" y="-2387600"/>
            <a:ext cx="18456275" cy="9883775"/>
            <a:chOff x="-3056" y="-1504"/>
            <a:chExt cx="11626" cy="6226"/>
          </a:xfrm>
        </p:grpSpPr>
        <p:sp>
          <p:nvSpPr>
            <p:cNvPr id="73" name="Freeform 27"/>
            <p:cNvSpPr>
              <a:spLocks/>
            </p:cNvSpPr>
            <p:nvPr userDrawn="1"/>
          </p:nvSpPr>
          <p:spPr bwMode="ltGray">
            <a:xfrm>
              <a:off x="3275" y="-1504"/>
              <a:ext cx="5295" cy="5615"/>
            </a:xfrm>
            <a:custGeom>
              <a:avLst/>
              <a:gdLst>
                <a:gd name="T0" fmla="*/ 180 w 2651"/>
                <a:gd name="T1" fmla="*/ 166 h 2811"/>
                <a:gd name="T2" fmla="*/ 1652 w 2651"/>
                <a:gd name="T3" fmla="*/ 1104 h 2811"/>
                <a:gd name="T4" fmla="*/ 2472 w 2651"/>
                <a:gd name="T5" fmla="*/ 2645 h 2811"/>
                <a:gd name="T6" fmla="*/ 1000 w 2651"/>
                <a:gd name="T7" fmla="*/ 1707 h 2811"/>
                <a:gd name="T8" fmla="*/ 180 w 2651"/>
                <a:gd name="T9" fmla="*/ 166 h 2811"/>
              </a:gdLst>
              <a:ahLst/>
              <a:cxnLst>
                <a:cxn ang="0">
                  <a:pos x="T0" y="T1"/>
                </a:cxn>
                <a:cxn ang="0">
                  <a:pos x="T2" y="T3"/>
                </a:cxn>
                <a:cxn ang="0">
                  <a:pos x="T4" y="T5"/>
                </a:cxn>
                <a:cxn ang="0">
                  <a:pos x="T6" y="T7"/>
                </a:cxn>
                <a:cxn ang="0">
                  <a:pos x="T8" y="T9"/>
                </a:cxn>
              </a:cxnLst>
              <a:rect l="0" t="0" r="r" b="b"/>
              <a:pathLst>
                <a:path w="2651" h="2811">
                  <a:moveTo>
                    <a:pt x="180" y="166"/>
                  </a:moveTo>
                  <a:cubicBezTo>
                    <a:pt x="360" y="0"/>
                    <a:pt x="1019" y="420"/>
                    <a:pt x="1652" y="1104"/>
                  </a:cubicBezTo>
                  <a:cubicBezTo>
                    <a:pt x="2284" y="1789"/>
                    <a:pt x="2651" y="2479"/>
                    <a:pt x="2472" y="2645"/>
                  </a:cubicBezTo>
                  <a:cubicBezTo>
                    <a:pt x="2292" y="2811"/>
                    <a:pt x="1633" y="2391"/>
                    <a:pt x="1000" y="1707"/>
                  </a:cubicBezTo>
                  <a:cubicBezTo>
                    <a:pt x="367" y="1022"/>
                    <a:pt x="0" y="332"/>
                    <a:pt x="180" y="166"/>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8"/>
            <p:cNvSpPr>
              <a:spLocks/>
            </p:cNvSpPr>
            <p:nvPr userDrawn="1"/>
          </p:nvSpPr>
          <p:spPr bwMode="ltGray">
            <a:xfrm>
              <a:off x="3163" y="-1400"/>
              <a:ext cx="5323" cy="5435"/>
            </a:xfrm>
            <a:custGeom>
              <a:avLst/>
              <a:gdLst>
                <a:gd name="T0" fmla="*/ 1018 w 2665"/>
                <a:gd name="T1" fmla="*/ 1664 h 2721"/>
                <a:gd name="T2" fmla="*/ 174 w 2665"/>
                <a:gd name="T3" fmla="*/ 167 h 2721"/>
                <a:gd name="T4" fmla="*/ 1647 w 2665"/>
                <a:gd name="T5" fmla="*/ 1057 h 2721"/>
                <a:gd name="T6" fmla="*/ 2492 w 2665"/>
                <a:gd name="T7" fmla="*/ 2553 h 2721"/>
                <a:gd name="T8" fmla="*/ 1018 w 2665"/>
                <a:gd name="T9" fmla="*/ 1664 h 2721"/>
              </a:gdLst>
              <a:ahLst/>
              <a:cxnLst>
                <a:cxn ang="0">
                  <a:pos x="T0" y="T1"/>
                </a:cxn>
                <a:cxn ang="0">
                  <a:pos x="T2" y="T3"/>
                </a:cxn>
                <a:cxn ang="0">
                  <a:pos x="T4" y="T5"/>
                </a:cxn>
                <a:cxn ang="0">
                  <a:pos x="T6" y="T7"/>
                </a:cxn>
                <a:cxn ang="0">
                  <a:pos x="T8" y="T9"/>
                </a:cxn>
              </a:cxnLst>
              <a:rect l="0" t="0" r="r" b="b"/>
              <a:pathLst>
                <a:path w="2665" h="2721">
                  <a:moveTo>
                    <a:pt x="1018" y="1664"/>
                  </a:moveTo>
                  <a:cubicBezTo>
                    <a:pt x="378" y="1005"/>
                    <a:pt x="0" y="335"/>
                    <a:pt x="174" y="167"/>
                  </a:cubicBezTo>
                  <a:cubicBezTo>
                    <a:pt x="347" y="0"/>
                    <a:pt x="1007" y="398"/>
                    <a:pt x="1647" y="1057"/>
                  </a:cubicBezTo>
                  <a:cubicBezTo>
                    <a:pt x="2287" y="1716"/>
                    <a:pt x="2665" y="2386"/>
                    <a:pt x="2492" y="2553"/>
                  </a:cubicBezTo>
                  <a:cubicBezTo>
                    <a:pt x="2318" y="2721"/>
                    <a:pt x="1658" y="2323"/>
                    <a:pt x="1018" y="166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9"/>
            <p:cNvSpPr>
              <a:spLocks/>
            </p:cNvSpPr>
            <p:nvPr userDrawn="1"/>
          </p:nvSpPr>
          <p:spPr bwMode="ltGray">
            <a:xfrm>
              <a:off x="3050" y="-1296"/>
              <a:ext cx="5352" cy="5255"/>
            </a:xfrm>
            <a:custGeom>
              <a:avLst/>
              <a:gdLst>
                <a:gd name="T0" fmla="*/ 1037 w 2680"/>
                <a:gd name="T1" fmla="*/ 1621 h 2631"/>
                <a:gd name="T2" fmla="*/ 168 w 2680"/>
                <a:gd name="T3" fmla="*/ 169 h 2631"/>
                <a:gd name="T4" fmla="*/ 1643 w 2680"/>
                <a:gd name="T5" fmla="*/ 1009 h 2631"/>
                <a:gd name="T6" fmla="*/ 2513 w 2680"/>
                <a:gd name="T7" fmla="*/ 2462 h 2631"/>
                <a:gd name="T8" fmla="*/ 1037 w 2680"/>
                <a:gd name="T9" fmla="*/ 1621 h 2631"/>
              </a:gdLst>
              <a:ahLst/>
              <a:cxnLst>
                <a:cxn ang="0">
                  <a:pos x="T0" y="T1"/>
                </a:cxn>
                <a:cxn ang="0">
                  <a:pos x="T2" y="T3"/>
                </a:cxn>
                <a:cxn ang="0">
                  <a:pos x="T4" y="T5"/>
                </a:cxn>
                <a:cxn ang="0">
                  <a:pos x="T6" y="T7"/>
                </a:cxn>
                <a:cxn ang="0">
                  <a:pos x="T8" y="T9"/>
                </a:cxn>
              </a:cxnLst>
              <a:rect l="0" t="0" r="r" b="b"/>
              <a:pathLst>
                <a:path w="2680" h="2631">
                  <a:moveTo>
                    <a:pt x="1037" y="1621"/>
                  </a:moveTo>
                  <a:cubicBezTo>
                    <a:pt x="390" y="988"/>
                    <a:pt x="0" y="337"/>
                    <a:pt x="168" y="169"/>
                  </a:cubicBezTo>
                  <a:cubicBezTo>
                    <a:pt x="335" y="0"/>
                    <a:pt x="996" y="376"/>
                    <a:pt x="1643" y="1009"/>
                  </a:cubicBezTo>
                  <a:cubicBezTo>
                    <a:pt x="2291" y="1643"/>
                    <a:pt x="2680" y="2293"/>
                    <a:pt x="2513" y="2462"/>
                  </a:cubicBezTo>
                  <a:cubicBezTo>
                    <a:pt x="2345" y="2631"/>
                    <a:pt x="1685" y="2254"/>
                    <a:pt x="1037" y="1621"/>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30"/>
            <p:cNvSpPr>
              <a:spLocks/>
            </p:cNvSpPr>
            <p:nvPr userDrawn="1"/>
          </p:nvSpPr>
          <p:spPr bwMode="ltGray">
            <a:xfrm>
              <a:off x="2938" y="-1192"/>
              <a:ext cx="5380" cy="5073"/>
            </a:xfrm>
            <a:custGeom>
              <a:avLst/>
              <a:gdLst>
                <a:gd name="T0" fmla="*/ 1055 w 2694"/>
                <a:gd name="T1" fmla="*/ 1578 h 2540"/>
                <a:gd name="T2" fmla="*/ 161 w 2694"/>
                <a:gd name="T3" fmla="*/ 170 h 2540"/>
                <a:gd name="T4" fmla="*/ 1638 w 2694"/>
                <a:gd name="T5" fmla="*/ 962 h 2540"/>
                <a:gd name="T6" fmla="*/ 2533 w 2694"/>
                <a:gd name="T7" fmla="*/ 2370 h 2540"/>
                <a:gd name="T8" fmla="*/ 1055 w 2694"/>
                <a:gd name="T9" fmla="*/ 1578 h 2540"/>
              </a:gdLst>
              <a:ahLst/>
              <a:cxnLst>
                <a:cxn ang="0">
                  <a:pos x="T0" y="T1"/>
                </a:cxn>
                <a:cxn ang="0">
                  <a:pos x="T2" y="T3"/>
                </a:cxn>
                <a:cxn ang="0">
                  <a:pos x="T4" y="T5"/>
                </a:cxn>
                <a:cxn ang="0">
                  <a:pos x="T6" y="T7"/>
                </a:cxn>
                <a:cxn ang="0">
                  <a:pos x="T8" y="T9"/>
                </a:cxn>
              </a:cxnLst>
              <a:rect l="0" t="0" r="r" b="b"/>
              <a:pathLst>
                <a:path w="2694" h="2540">
                  <a:moveTo>
                    <a:pt x="1055" y="1578"/>
                  </a:moveTo>
                  <a:cubicBezTo>
                    <a:pt x="400" y="970"/>
                    <a:pt x="0" y="340"/>
                    <a:pt x="161" y="170"/>
                  </a:cubicBezTo>
                  <a:cubicBezTo>
                    <a:pt x="322" y="0"/>
                    <a:pt x="983" y="355"/>
                    <a:pt x="1638" y="962"/>
                  </a:cubicBezTo>
                  <a:cubicBezTo>
                    <a:pt x="2293" y="1570"/>
                    <a:pt x="2694" y="2200"/>
                    <a:pt x="2533" y="2370"/>
                  </a:cubicBezTo>
                  <a:cubicBezTo>
                    <a:pt x="2372" y="2540"/>
                    <a:pt x="1710" y="2186"/>
                    <a:pt x="1055" y="157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31"/>
            <p:cNvSpPr>
              <a:spLocks/>
            </p:cNvSpPr>
            <p:nvPr userDrawn="1"/>
          </p:nvSpPr>
          <p:spPr bwMode="ltGray">
            <a:xfrm>
              <a:off x="2824" y="-1088"/>
              <a:ext cx="5410" cy="4893"/>
            </a:xfrm>
            <a:custGeom>
              <a:avLst/>
              <a:gdLst>
                <a:gd name="T0" fmla="*/ 1074 w 2709"/>
                <a:gd name="T1" fmla="*/ 1535 h 2450"/>
                <a:gd name="T2" fmla="*/ 155 w 2709"/>
                <a:gd name="T3" fmla="*/ 171 h 2450"/>
                <a:gd name="T4" fmla="*/ 1634 w 2709"/>
                <a:gd name="T5" fmla="*/ 915 h 2450"/>
                <a:gd name="T6" fmla="*/ 2554 w 2709"/>
                <a:gd name="T7" fmla="*/ 2279 h 2450"/>
                <a:gd name="T8" fmla="*/ 1074 w 2709"/>
                <a:gd name="T9" fmla="*/ 1535 h 2450"/>
              </a:gdLst>
              <a:ahLst/>
              <a:cxnLst>
                <a:cxn ang="0">
                  <a:pos x="T0" y="T1"/>
                </a:cxn>
                <a:cxn ang="0">
                  <a:pos x="T2" y="T3"/>
                </a:cxn>
                <a:cxn ang="0">
                  <a:pos x="T4" y="T5"/>
                </a:cxn>
                <a:cxn ang="0">
                  <a:pos x="T6" y="T7"/>
                </a:cxn>
                <a:cxn ang="0">
                  <a:pos x="T8" y="T9"/>
                </a:cxn>
              </a:cxnLst>
              <a:rect l="0" t="0" r="r" b="b"/>
              <a:pathLst>
                <a:path w="2709" h="2450">
                  <a:moveTo>
                    <a:pt x="1074" y="1535"/>
                  </a:moveTo>
                  <a:cubicBezTo>
                    <a:pt x="412" y="953"/>
                    <a:pt x="0" y="343"/>
                    <a:pt x="155" y="171"/>
                  </a:cubicBezTo>
                  <a:cubicBezTo>
                    <a:pt x="309" y="0"/>
                    <a:pt x="972" y="333"/>
                    <a:pt x="1634" y="915"/>
                  </a:cubicBezTo>
                  <a:cubicBezTo>
                    <a:pt x="2297" y="1497"/>
                    <a:pt x="2709" y="2107"/>
                    <a:pt x="2554" y="2279"/>
                  </a:cubicBezTo>
                  <a:cubicBezTo>
                    <a:pt x="2399" y="2450"/>
                    <a:pt x="1737" y="2117"/>
                    <a:pt x="1074" y="153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32"/>
            <p:cNvSpPr>
              <a:spLocks/>
            </p:cNvSpPr>
            <p:nvPr userDrawn="1"/>
          </p:nvSpPr>
          <p:spPr bwMode="ltGray">
            <a:xfrm>
              <a:off x="2710" y="-984"/>
              <a:ext cx="5438" cy="4711"/>
            </a:xfrm>
            <a:custGeom>
              <a:avLst/>
              <a:gdLst>
                <a:gd name="T0" fmla="*/ 1093 w 2723"/>
                <a:gd name="T1" fmla="*/ 1492 h 2359"/>
                <a:gd name="T2" fmla="*/ 149 w 2723"/>
                <a:gd name="T3" fmla="*/ 173 h 2359"/>
                <a:gd name="T4" fmla="*/ 1631 w 2723"/>
                <a:gd name="T5" fmla="*/ 867 h 2359"/>
                <a:gd name="T6" fmla="*/ 2575 w 2723"/>
                <a:gd name="T7" fmla="*/ 2187 h 2359"/>
                <a:gd name="T8" fmla="*/ 1093 w 2723"/>
                <a:gd name="T9" fmla="*/ 1492 h 2359"/>
              </a:gdLst>
              <a:ahLst/>
              <a:cxnLst>
                <a:cxn ang="0">
                  <a:pos x="T0" y="T1"/>
                </a:cxn>
                <a:cxn ang="0">
                  <a:pos x="T2" y="T3"/>
                </a:cxn>
                <a:cxn ang="0">
                  <a:pos x="T4" y="T5"/>
                </a:cxn>
                <a:cxn ang="0">
                  <a:pos x="T6" y="T7"/>
                </a:cxn>
                <a:cxn ang="0">
                  <a:pos x="T8" y="T9"/>
                </a:cxn>
              </a:cxnLst>
              <a:rect l="0" t="0" r="r" b="b"/>
              <a:pathLst>
                <a:path w="2723" h="2359">
                  <a:moveTo>
                    <a:pt x="1093" y="1492"/>
                  </a:moveTo>
                  <a:cubicBezTo>
                    <a:pt x="423" y="936"/>
                    <a:pt x="0" y="345"/>
                    <a:pt x="149" y="173"/>
                  </a:cubicBezTo>
                  <a:cubicBezTo>
                    <a:pt x="297" y="0"/>
                    <a:pt x="961" y="311"/>
                    <a:pt x="1631" y="867"/>
                  </a:cubicBezTo>
                  <a:cubicBezTo>
                    <a:pt x="2301" y="1423"/>
                    <a:pt x="2723" y="2014"/>
                    <a:pt x="2575" y="2187"/>
                  </a:cubicBezTo>
                  <a:cubicBezTo>
                    <a:pt x="2427" y="2359"/>
                    <a:pt x="1763" y="2048"/>
                    <a:pt x="1093" y="1492"/>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33"/>
            <p:cNvSpPr>
              <a:spLocks/>
            </p:cNvSpPr>
            <p:nvPr userDrawn="1"/>
          </p:nvSpPr>
          <p:spPr bwMode="ltGray">
            <a:xfrm>
              <a:off x="2598" y="-880"/>
              <a:ext cx="5466" cy="4531"/>
            </a:xfrm>
            <a:custGeom>
              <a:avLst/>
              <a:gdLst>
                <a:gd name="T0" fmla="*/ 1111 w 2737"/>
                <a:gd name="T1" fmla="*/ 1449 h 2269"/>
                <a:gd name="T2" fmla="*/ 142 w 2737"/>
                <a:gd name="T3" fmla="*/ 174 h 2269"/>
                <a:gd name="T4" fmla="*/ 1626 w 2737"/>
                <a:gd name="T5" fmla="*/ 820 h 2269"/>
                <a:gd name="T6" fmla="*/ 2595 w 2737"/>
                <a:gd name="T7" fmla="*/ 2095 h 2269"/>
                <a:gd name="T8" fmla="*/ 1111 w 2737"/>
                <a:gd name="T9" fmla="*/ 1449 h 2269"/>
              </a:gdLst>
              <a:ahLst/>
              <a:cxnLst>
                <a:cxn ang="0">
                  <a:pos x="T0" y="T1"/>
                </a:cxn>
                <a:cxn ang="0">
                  <a:pos x="T2" y="T3"/>
                </a:cxn>
                <a:cxn ang="0">
                  <a:pos x="T4" y="T5"/>
                </a:cxn>
                <a:cxn ang="0">
                  <a:pos x="T6" y="T7"/>
                </a:cxn>
                <a:cxn ang="0">
                  <a:pos x="T8" y="T9"/>
                </a:cxn>
              </a:cxnLst>
              <a:rect l="0" t="0" r="r" b="b"/>
              <a:pathLst>
                <a:path w="2737" h="2269">
                  <a:moveTo>
                    <a:pt x="1111" y="1449"/>
                  </a:moveTo>
                  <a:cubicBezTo>
                    <a:pt x="434" y="919"/>
                    <a:pt x="0" y="348"/>
                    <a:pt x="142" y="174"/>
                  </a:cubicBezTo>
                  <a:cubicBezTo>
                    <a:pt x="284" y="0"/>
                    <a:pt x="948" y="289"/>
                    <a:pt x="1626" y="820"/>
                  </a:cubicBezTo>
                  <a:cubicBezTo>
                    <a:pt x="2303" y="1350"/>
                    <a:pt x="2737" y="1921"/>
                    <a:pt x="2595" y="2095"/>
                  </a:cubicBezTo>
                  <a:cubicBezTo>
                    <a:pt x="2453" y="2269"/>
                    <a:pt x="1789" y="1980"/>
                    <a:pt x="1111" y="144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34"/>
            <p:cNvSpPr>
              <a:spLocks/>
            </p:cNvSpPr>
            <p:nvPr userDrawn="1"/>
          </p:nvSpPr>
          <p:spPr bwMode="ltGray">
            <a:xfrm>
              <a:off x="2484" y="-777"/>
              <a:ext cx="5496" cy="4352"/>
            </a:xfrm>
            <a:custGeom>
              <a:avLst/>
              <a:gdLst>
                <a:gd name="T0" fmla="*/ 1130 w 2752"/>
                <a:gd name="T1" fmla="*/ 1407 h 2179"/>
                <a:gd name="T2" fmla="*/ 136 w 2752"/>
                <a:gd name="T3" fmla="*/ 175 h 2179"/>
                <a:gd name="T4" fmla="*/ 1622 w 2752"/>
                <a:gd name="T5" fmla="*/ 772 h 2179"/>
                <a:gd name="T6" fmla="*/ 2616 w 2752"/>
                <a:gd name="T7" fmla="*/ 2004 h 2179"/>
                <a:gd name="T8" fmla="*/ 1130 w 2752"/>
                <a:gd name="T9" fmla="*/ 1407 h 2179"/>
              </a:gdLst>
              <a:ahLst/>
              <a:cxnLst>
                <a:cxn ang="0">
                  <a:pos x="T0" y="T1"/>
                </a:cxn>
                <a:cxn ang="0">
                  <a:pos x="T2" y="T3"/>
                </a:cxn>
                <a:cxn ang="0">
                  <a:pos x="T4" y="T5"/>
                </a:cxn>
                <a:cxn ang="0">
                  <a:pos x="T6" y="T7"/>
                </a:cxn>
                <a:cxn ang="0">
                  <a:pos x="T8" y="T9"/>
                </a:cxn>
              </a:cxnLst>
              <a:rect l="0" t="0" r="r" b="b"/>
              <a:pathLst>
                <a:path w="2752" h="2179">
                  <a:moveTo>
                    <a:pt x="1130" y="1407"/>
                  </a:moveTo>
                  <a:cubicBezTo>
                    <a:pt x="445" y="902"/>
                    <a:pt x="0" y="350"/>
                    <a:pt x="136" y="175"/>
                  </a:cubicBezTo>
                  <a:cubicBezTo>
                    <a:pt x="272" y="0"/>
                    <a:pt x="937" y="268"/>
                    <a:pt x="1622" y="772"/>
                  </a:cubicBezTo>
                  <a:cubicBezTo>
                    <a:pt x="2307" y="1277"/>
                    <a:pt x="2752" y="1829"/>
                    <a:pt x="2616" y="2004"/>
                  </a:cubicBezTo>
                  <a:cubicBezTo>
                    <a:pt x="2480" y="2179"/>
                    <a:pt x="1815" y="1911"/>
                    <a:pt x="1130" y="1407"/>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35"/>
            <p:cNvSpPr>
              <a:spLocks/>
            </p:cNvSpPr>
            <p:nvPr userDrawn="1"/>
          </p:nvSpPr>
          <p:spPr bwMode="ltGray">
            <a:xfrm>
              <a:off x="2373" y="-673"/>
              <a:ext cx="5524" cy="4170"/>
            </a:xfrm>
            <a:custGeom>
              <a:avLst/>
              <a:gdLst>
                <a:gd name="T0" fmla="*/ 1148 w 2766"/>
                <a:gd name="T1" fmla="*/ 1364 h 2088"/>
                <a:gd name="T2" fmla="*/ 129 w 2766"/>
                <a:gd name="T3" fmla="*/ 177 h 2088"/>
                <a:gd name="T4" fmla="*/ 1617 w 2766"/>
                <a:gd name="T5" fmla="*/ 725 h 2088"/>
                <a:gd name="T6" fmla="*/ 2636 w 2766"/>
                <a:gd name="T7" fmla="*/ 1912 h 2088"/>
                <a:gd name="T8" fmla="*/ 1148 w 2766"/>
                <a:gd name="T9" fmla="*/ 1364 h 2088"/>
              </a:gdLst>
              <a:ahLst/>
              <a:cxnLst>
                <a:cxn ang="0">
                  <a:pos x="T0" y="T1"/>
                </a:cxn>
                <a:cxn ang="0">
                  <a:pos x="T2" y="T3"/>
                </a:cxn>
                <a:cxn ang="0">
                  <a:pos x="T4" y="T5"/>
                </a:cxn>
                <a:cxn ang="0">
                  <a:pos x="T6" y="T7"/>
                </a:cxn>
                <a:cxn ang="0">
                  <a:pos x="T8" y="T9"/>
                </a:cxn>
              </a:cxnLst>
              <a:rect l="0" t="0" r="r" b="b"/>
              <a:pathLst>
                <a:path w="2766" h="2088">
                  <a:moveTo>
                    <a:pt x="1148" y="1364"/>
                  </a:moveTo>
                  <a:cubicBezTo>
                    <a:pt x="456" y="885"/>
                    <a:pt x="0" y="353"/>
                    <a:pt x="129" y="177"/>
                  </a:cubicBezTo>
                  <a:cubicBezTo>
                    <a:pt x="259" y="0"/>
                    <a:pt x="925" y="246"/>
                    <a:pt x="1617" y="725"/>
                  </a:cubicBezTo>
                  <a:cubicBezTo>
                    <a:pt x="2309" y="1204"/>
                    <a:pt x="2766" y="1736"/>
                    <a:pt x="2636" y="1912"/>
                  </a:cubicBezTo>
                  <a:cubicBezTo>
                    <a:pt x="2507" y="2088"/>
                    <a:pt x="1841" y="1843"/>
                    <a:pt x="1148" y="136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36"/>
            <p:cNvSpPr>
              <a:spLocks/>
            </p:cNvSpPr>
            <p:nvPr userDrawn="1"/>
          </p:nvSpPr>
          <p:spPr bwMode="ltGray">
            <a:xfrm>
              <a:off x="2259" y="-569"/>
              <a:ext cx="5554" cy="3991"/>
            </a:xfrm>
            <a:custGeom>
              <a:avLst/>
              <a:gdLst>
                <a:gd name="T0" fmla="*/ 1167 w 2781"/>
                <a:gd name="T1" fmla="*/ 1321 h 1998"/>
                <a:gd name="T2" fmla="*/ 123 w 2781"/>
                <a:gd name="T3" fmla="*/ 178 h 1998"/>
                <a:gd name="T4" fmla="*/ 1613 w 2781"/>
                <a:gd name="T5" fmla="*/ 678 h 1998"/>
                <a:gd name="T6" fmla="*/ 2657 w 2781"/>
                <a:gd name="T7" fmla="*/ 1820 h 1998"/>
                <a:gd name="T8" fmla="*/ 1167 w 2781"/>
                <a:gd name="T9" fmla="*/ 1321 h 1998"/>
              </a:gdLst>
              <a:ahLst/>
              <a:cxnLst>
                <a:cxn ang="0">
                  <a:pos x="T0" y="T1"/>
                </a:cxn>
                <a:cxn ang="0">
                  <a:pos x="T2" y="T3"/>
                </a:cxn>
                <a:cxn ang="0">
                  <a:pos x="T4" y="T5"/>
                </a:cxn>
                <a:cxn ang="0">
                  <a:pos x="T6" y="T7"/>
                </a:cxn>
                <a:cxn ang="0">
                  <a:pos x="T8" y="T9"/>
                </a:cxn>
              </a:cxnLst>
              <a:rect l="0" t="0" r="r" b="b"/>
              <a:pathLst>
                <a:path w="2781" h="1998">
                  <a:moveTo>
                    <a:pt x="1167" y="1321"/>
                  </a:moveTo>
                  <a:cubicBezTo>
                    <a:pt x="468" y="867"/>
                    <a:pt x="0" y="356"/>
                    <a:pt x="123" y="178"/>
                  </a:cubicBezTo>
                  <a:cubicBezTo>
                    <a:pt x="246" y="0"/>
                    <a:pt x="913" y="224"/>
                    <a:pt x="1613" y="678"/>
                  </a:cubicBezTo>
                  <a:cubicBezTo>
                    <a:pt x="2313" y="1131"/>
                    <a:pt x="2781" y="1643"/>
                    <a:pt x="2657" y="1820"/>
                  </a:cubicBezTo>
                  <a:cubicBezTo>
                    <a:pt x="2534" y="1998"/>
                    <a:pt x="1867" y="1774"/>
                    <a:pt x="1167" y="1321"/>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37"/>
            <p:cNvSpPr>
              <a:spLocks/>
            </p:cNvSpPr>
            <p:nvPr userDrawn="1"/>
          </p:nvSpPr>
          <p:spPr bwMode="ltGray">
            <a:xfrm>
              <a:off x="2145" y="-463"/>
              <a:ext cx="5582" cy="3809"/>
            </a:xfrm>
            <a:custGeom>
              <a:avLst/>
              <a:gdLst>
                <a:gd name="T0" fmla="*/ 1186 w 2795"/>
                <a:gd name="T1" fmla="*/ 1277 h 1907"/>
                <a:gd name="T2" fmla="*/ 117 w 2795"/>
                <a:gd name="T3" fmla="*/ 178 h 1907"/>
                <a:gd name="T4" fmla="*/ 1609 w 2795"/>
                <a:gd name="T5" fmla="*/ 629 h 1907"/>
                <a:gd name="T6" fmla="*/ 2679 w 2795"/>
                <a:gd name="T7" fmla="*/ 1728 h 1907"/>
                <a:gd name="T8" fmla="*/ 1186 w 2795"/>
                <a:gd name="T9" fmla="*/ 1277 h 1907"/>
              </a:gdLst>
              <a:ahLst/>
              <a:cxnLst>
                <a:cxn ang="0">
                  <a:pos x="T0" y="T1"/>
                </a:cxn>
                <a:cxn ang="0">
                  <a:pos x="T2" y="T3"/>
                </a:cxn>
                <a:cxn ang="0">
                  <a:pos x="T4" y="T5"/>
                </a:cxn>
                <a:cxn ang="0">
                  <a:pos x="T6" y="T7"/>
                </a:cxn>
                <a:cxn ang="0">
                  <a:pos x="T8" y="T9"/>
                </a:cxn>
              </a:cxnLst>
              <a:rect l="0" t="0" r="r" b="b"/>
              <a:pathLst>
                <a:path w="2795" h="1907">
                  <a:moveTo>
                    <a:pt x="1186" y="1277"/>
                  </a:moveTo>
                  <a:cubicBezTo>
                    <a:pt x="479" y="849"/>
                    <a:pt x="0" y="357"/>
                    <a:pt x="117" y="178"/>
                  </a:cubicBezTo>
                  <a:cubicBezTo>
                    <a:pt x="234" y="0"/>
                    <a:pt x="902" y="201"/>
                    <a:pt x="1609" y="629"/>
                  </a:cubicBezTo>
                  <a:cubicBezTo>
                    <a:pt x="2317" y="1057"/>
                    <a:pt x="2795" y="1549"/>
                    <a:pt x="2679" y="1728"/>
                  </a:cubicBezTo>
                  <a:cubicBezTo>
                    <a:pt x="2562" y="1907"/>
                    <a:pt x="1894" y="1705"/>
                    <a:pt x="1186" y="1277"/>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8"/>
            <p:cNvSpPr>
              <a:spLocks/>
            </p:cNvSpPr>
            <p:nvPr userDrawn="1"/>
          </p:nvSpPr>
          <p:spPr bwMode="ltGray">
            <a:xfrm>
              <a:off x="2033" y="-359"/>
              <a:ext cx="5610" cy="3627"/>
            </a:xfrm>
            <a:custGeom>
              <a:avLst/>
              <a:gdLst>
                <a:gd name="T0" fmla="*/ 1204 w 2809"/>
                <a:gd name="T1" fmla="*/ 1234 h 1816"/>
                <a:gd name="T2" fmla="*/ 110 w 2809"/>
                <a:gd name="T3" fmla="*/ 180 h 1816"/>
                <a:gd name="T4" fmla="*/ 1605 w 2809"/>
                <a:gd name="T5" fmla="*/ 582 h 1816"/>
                <a:gd name="T6" fmla="*/ 2699 w 2809"/>
                <a:gd name="T7" fmla="*/ 1636 h 1816"/>
                <a:gd name="T8" fmla="*/ 1204 w 2809"/>
                <a:gd name="T9" fmla="*/ 1234 h 1816"/>
              </a:gdLst>
              <a:ahLst/>
              <a:cxnLst>
                <a:cxn ang="0">
                  <a:pos x="T0" y="T1"/>
                </a:cxn>
                <a:cxn ang="0">
                  <a:pos x="T2" y="T3"/>
                </a:cxn>
                <a:cxn ang="0">
                  <a:pos x="T4" y="T5"/>
                </a:cxn>
                <a:cxn ang="0">
                  <a:pos x="T6" y="T7"/>
                </a:cxn>
                <a:cxn ang="0">
                  <a:pos x="T8" y="T9"/>
                </a:cxn>
              </a:cxnLst>
              <a:rect l="0" t="0" r="r" b="b"/>
              <a:pathLst>
                <a:path w="2809" h="1816">
                  <a:moveTo>
                    <a:pt x="1204" y="1234"/>
                  </a:moveTo>
                  <a:cubicBezTo>
                    <a:pt x="490" y="832"/>
                    <a:pt x="0" y="360"/>
                    <a:pt x="110" y="180"/>
                  </a:cubicBezTo>
                  <a:cubicBezTo>
                    <a:pt x="221" y="0"/>
                    <a:pt x="890" y="180"/>
                    <a:pt x="1605" y="582"/>
                  </a:cubicBezTo>
                  <a:cubicBezTo>
                    <a:pt x="2319" y="984"/>
                    <a:pt x="2809" y="1456"/>
                    <a:pt x="2699" y="1636"/>
                  </a:cubicBezTo>
                  <a:cubicBezTo>
                    <a:pt x="2588" y="1816"/>
                    <a:pt x="1919" y="1636"/>
                    <a:pt x="1204" y="123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9"/>
            <p:cNvSpPr>
              <a:spLocks/>
            </p:cNvSpPr>
            <p:nvPr userDrawn="1"/>
          </p:nvSpPr>
          <p:spPr bwMode="ltGray">
            <a:xfrm>
              <a:off x="1919" y="-255"/>
              <a:ext cx="5640" cy="3447"/>
            </a:xfrm>
            <a:custGeom>
              <a:avLst/>
              <a:gdLst>
                <a:gd name="T0" fmla="*/ 1223 w 2824"/>
                <a:gd name="T1" fmla="*/ 1191 h 1726"/>
                <a:gd name="T2" fmla="*/ 104 w 2824"/>
                <a:gd name="T3" fmla="*/ 181 h 1726"/>
                <a:gd name="T4" fmla="*/ 1601 w 2824"/>
                <a:gd name="T5" fmla="*/ 534 h 1726"/>
                <a:gd name="T6" fmla="*/ 2720 w 2824"/>
                <a:gd name="T7" fmla="*/ 1545 h 1726"/>
                <a:gd name="T8" fmla="*/ 1223 w 2824"/>
                <a:gd name="T9" fmla="*/ 1191 h 1726"/>
              </a:gdLst>
              <a:ahLst/>
              <a:cxnLst>
                <a:cxn ang="0">
                  <a:pos x="T0" y="T1"/>
                </a:cxn>
                <a:cxn ang="0">
                  <a:pos x="T2" y="T3"/>
                </a:cxn>
                <a:cxn ang="0">
                  <a:pos x="T4" y="T5"/>
                </a:cxn>
                <a:cxn ang="0">
                  <a:pos x="T6" y="T7"/>
                </a:cxn>
                <a:cxn ang="0">
                  <a:pos x="T8" y="T9"/>
                </a:cxn>
              </a:cxnLst>
              <a:rect l="0" t="0" r="r" b="b"/>
              <a:pathLst>
                <a:path w="2824" h="1726">
                  <a:moveTo>
                    <a:pt x="1223" y="1191"/>
                  </a:moveTo>
                  <a:cubicBezTo>
                    <a:pt x="501" y="815"/>
                    <a:pt x="0" y="363"/>
                    <a:pt x="104" y="181"/>
                  </a:cubicBezTo>
                  <a:cubicBezTo>
                    <a:pt x="209" y="0"/>
                    <a:pt x="879" y="158"/>
                    <a:pt x="1601" y="534"/>
                  </a:cubicBezTo>
                  <a:cubicBezTo>
                    <a:pt x="2323" y="911"/>
                    <a:pt x="2824" y="1363"/>
                    <a:pt x="2720" y="1545"/>
                  </a:cubicBezTo>
                  <a:cubicBezTo>
                    <a:pt x="2616" y="1726"/>
                    <a:pt x="1946" y="1568"/>
                    <a:pt x="1223" y="1191"/>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40"/>
            <p:cNvSpPr>
              <a:spLocks/>
            </p:cNvSpPr>
            <p:nvPr userDrawn="1"/>
          </p:nvSpPr>
          <p:spPr bwMode="ltGray">
            <a:xfrm>
              <a:off x="1807" y="-151"/>
              <a:ext cx="5668" cy="3267"/>
            </a:xfrm>
            <a:custGeom>
              <a:avLst/>
              <a:gdLst>
                <a:gd name="T0" fmla="*/ 1241 w 2838"/>
                <a:gd name="T1" fmla="*/ 1148 h 1636"/>
                <a:gd name="T2" fmla="*/ 98 w 2838"/>
                <a:gd name="T3" fmla="*/ 182 h 1636"/>
                <a:gd name="T4" fmla="*/ 1596 w 2838"/>
                <a:gd name="T5" fmla="*/ 487 h 1636"/>
                <a:gd name="T6" fmla="*/ 2740 w 2838"/>
                <a:gd name="T7" fmla="*/ 1453 h 1636"/>
                <a:gd name="T8" fmla="*/ 1241 w 2838"/>
                <a:gd name="T9" fmla="*/ 1148 h 1636"/>
              </a:gdLst>
              <a:ahLst/>
              <a:cxnLst>
                <a:cxn ang="0">
                  <a:pos x="T0" y="T1"/>
                </a:cxn>
                <a:cxn ang="0">
                  <a:pos x="T2" y="T3"/>
                </a:cxn>
                <a:cxn ang="0">
                  <a:pos x="T4" y="T5"/>
                </a:cxn>
                <a:cxn ang="0">
                  <a:pos x="T6" y="T7"/>
                </a:cxn>
                <a:cxn ang="0">
                  <a:pos x="T8" y="T9"/>
                </a:cxn>
              </a:cxnLst>
              <a:rect l="0" t="0" r="r" b="b"/>
              <a:pathLst>
                <a:path w="2838" h="1636">
                  <a:moveTo>
                    <a:pt x="1241" y="1148"/>
                  </a:moveTo>
                  <a:cubicBezTo>
                    <a:pt x="512" y="798"/>
                    <a:pt x="0" y="365"/>
                    <a:pt x="98" y="182"/>
                  </a:cubicBezTo>
                  <a:cubicBezTo>
                    <a:pt x="195" y="0"/>
                    <a:pt x="866" y="136"/>
                    <a:pt x="1596" y="487"/>
                  </a:cubicBezTo>
                  <a:cubicBezTo>
                    <a:pt x="2326" y="838"/>
                    <a:pt x="2838" y="1270"/>
                    <a:pt x="2740" y="1453"/>
                  </a:cubicBezTo>
                  <a:cubicBezTo>
                    <a:pt x="2642" y="1636"/>
                    <a:pt x="1971" y="1499"/>
                    <a:pt x="1241" y="114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41"/>
            <p:cNvSpPr>
              <a:spLocks/>
            </p:cNvSpPr>
            <p:nvPr userDrawn="1"/>
          </p:nvSpPr>
          <p:spPr bwMode="ltGray">
            <a:xfrm>
              <a:off x="1694" y="-48"/>
              <a:ext cx="5697" cy="3086"/>
            </a:xfrm>
            <a:custGeom>
              <a:avLst/>
              <a:gdLst>
                <a:gd name="T0" fmla="*/ 1261 w 2853"/>
                <a:gd name="T1" fmla="*/ 1106 h 1545"/>
                <a:gd name="T2" fmla="*/ 92 w 2853"/>
                <a:gd name="T3" fmla="*/ 184 h 1545"/>
                <a:gd name="T4" fmla="*/ 1592 w 2853"/>
                <a:gd name="T5" fmla="*/ 440 h 1545"/>
                <a:gd name="T6" fmla="*/ 2761 w 2853"/>
                <a:gd name="T7" fmla="*/ 1361 h 1545"/>
                <a:gd name="T8" fmla="*/ 1261 w 2853"/>
                <a:gd name="T9" fmla="*/ 1106 h 1545"/>
              </a:gdLst>
              <a:ahLst/>
              <a:cxnLst>
                <a:cxn ang="0">
                  <a:pos x="T0" y="T1"/>
                </a:cxn>
                <a:cxn ang="0">
                  <a:pos x="T2" y="T3"/>
                </a:cxn>
                <a:cxn ang="0">
                  <a:pos x="T4" y="T5"/>
                </a:cxn>
                <a:cxn ang="0">
                  <a:pos x="T6" y="T7"/>
                </a:cxn>
                <a:cxn ang="0">
                  <a:pos x="T8" y="T9"/>
                </a:cxn>
              </a:cxnLst>
              <a:rect l="0" t="0" r="r" b="b"/>
              <a:pathLst>
                <a:path w="2853" h="1545">
                  <a:moveTo>
                    <a:pt x="1261" y="1106"/>
                  </a:moveTo>
                  <a:cubicBezTo>
                    <a:pt x="523" y="780"/>
                    <a:pt x="0" y="368"/>
                    <a:pt x="92" y="184"/>
                  </a:cubicBezTo>
                  <a:cubicBezTo>
                    <a:pt x="183" y="0"/>
                    <a:pt x="855" y="114"/>
                    <a:pt x="1592" y="440"/>
                  </a:cubicBezTo>
                  <a:cubicBezTo>
                    <a:pt x="2329" y="765"/>
                    <a:pt x="2853" y="1177"/>
                    <a:pt x="2761" y="1361"/>
                  </a:cubicBezTo>
                  <a:cubicBezTo>
                    <a:pt x="2669" y="1545"/>
                    <a:pt x="1998" y="1431"/>
                    <a:pt x="1261" y="1106"/>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42"/>
            <p:cNvSpPr>
              <a:spLocks/>
            </p:cNvSpPr>
            <p:nvPr userDrawn="1"/>
          </p:nvSpPr>
          <p:spPr bwMode="ltGray">
            <a:xfrm>
              <a:off x="1580" y="56"/>
              <a:ext cx="5725" cy="2906"/>
            </a:xfrm>
            <a:custGeom>
              <a:avLst/>
              <a:gdLst>
                <a:gd name="T0" fmla="*/ 1280 w 2867"/>
                <a:gd name="T1" fmla="*/ 1063 h 1455"/>
                <a:gd name="T2" fmla="*/ 86 w 2867"/>
                <a:gd name="T3" fmla="*/ 185 h 1455"/>
                <a:gd name="T4" fmla="*/ 1588 w 2867"/>
                <a:gd name="T5" fmla="*/ 392 h 1455"/>
                <a:gd name="T6" fmla="*/ 2782 w 2867"/>
                <a:gd name="T7" fmla="*/ 1270 h 1455"/>
                <a:gd name="T8" fmla="*/ 1280 w 2867"/>
                <a:gd name="T9" fmla="*/ 1063 h 1455"/>
              </a:gdLst>
              <a:ahLst/>
              <a:cxnLst>
                <a:cxn ang="0">
                  <a:pos x="T0" y="T1"/>
                </a:cxn>
                <a:cxn ang="0">
                  <a:pos x="T2" y="T3"/>
                </a:cxn>
                <a:cxn ang="0">
                  <a:pos x="T4" y="T5"/>
                </a:cxn>
                <a:cxn ang="0">
                  <a:pos x="T6" y="T7"/>
                </a:cxn>
                <a:cxn ang="0">
                  <a:pos x="T8" y="T9"/>
                </a:cxn>
              </a:cxnLst>
              <a:rect l="0" t="0" r="r" b="b"/>
              <a:pathLst>
                <a:path w="2867" h="1455">
                  <a:moveTo>
                    <a:pt x="1280" y="1063"/>
                  </a:moveTo>
                  <a:cubicBezTo>
                    <a:pt x="535" y="763"/>
                    <a:pt x="0" y="370"/>
                    <a:pt x="86" y="185"/>
                  </a:cubicBezTo>
                  <a:cubicBezTo>
                    <a:pt x="171" y="0"/>
                    <a:pt x="844" y="93"/>
                    <a:pt x="1588" y="392"/>
                  </a:cubicBezTo>
                  <a:cubicBezTo>
                    <a:pt x="2333" y="692"/>
                    <a:pt x="2867" y="1084"/>
                    <a:pt x="2782" y="1270"/>
                  </a:cubicBezTo>
                  <a:cubicBezTo>
                    <a:pt x="2697" y="1455"/>
                    <a:pt x="2024" y="1362"/>
                    <a:pt x="1280" y="1063"/>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43"/>
            <p:cNvSpPr>
              <a:spLocks/>
            </p:cNvSpPr>
            <p:nvPr userDrawn="1"/>
          </p:nvSpPr>
          <p:spPr bwMode="ltGray">
            <a:xfrm>
              <a:off x="1468" y="160"/>
              <a:ext cx="5753" cy="2724"/>
            </a:xfrm>
            <a:custGeom>
              <a:avLst/>
              <a:gdLst>
                <a:gd name="T0" fmla="*/ 1298 w 2881"/>
                <a:gd name="T1" fmla="*/ 1020 h 1364"/>
                <a:gd name="T2" fmla="*/ 79 w 2881"/>
                <a:gd name="T3" fmla="*/ 187 h 1364"/>
                <a:gd name="T4" fmla="*/ 1583 w 2881"/>
                <a:gd name="T5" fmla="*/ 345 h 1364"/>
                <a:gd name="T6" fmla="*/ 2802 w 2881"/>
                <a:gd name="T7" fmla="*/ 1178 h 1364"/>
                <a:gd name="T8" fmla="*/ 1298 w 2881"/>
                <a:gd name="T9" fmla="*/ 1020 h 1364"/>
              </a:gdLst>
              <a:ahLst/>
              <a:cxnLst>
                <a:cxn ang="0">
                  <a:pos x="T0" y="T1"/>
                </a:cxn>
                <a:cxn ang="0">
                  <a:pos x="T2" y="T3"/>
                </a:cxn>
                <a:cxn ang="0">
                  <a:pos x="T4" y="T5"/>
                </a:cxn>
                <a:cxn ang="0">
                  <a:pos x="T6" y="T7"/>
                </a:cxn>
                <a:cxn ang="0">
                  <a:pos x="T8" y="T9"/>
                </a:cxn>
              </a:cxnLst>
              <a:rect l="0" t="0" r="r" b="b"/>
              <a:pathLst>
                <a:path w="2881" h="1364">
                  <a:moveTo>
                    <a:pt x="1298" y="1020"/>
                  </a:moveTo>
                  <a:cubicBezTo>
                    <a:pt x="546" y="746"/>
                    <a:pt x="0" y="373"/>
                    <a:pt x="79" y="187"/>
                  </a:cubicBezTo>
                  <a:cubicBezTo>
                    <a:pt x="158" y="0"/>
                    <a:pt x="831" y="71"/>
                    <a:pt x="1583" y="345"/>
                  </a:cubicBezTo>
                  <a:cubicBezTo>
                    <a:pt x="2335" y="619"/>
                    <a:pt x="2881" y="992"/>
                    <a:pt x="2802" y="1178"/>
                  </a:cubicBezTo>
                  <a:cubicBezTo>
                    <a:pt x="2723" y="1364"/>
                    <a:pt x="2050" y="1294"/>
                    <a:pt x="1298" y="1020"/>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44"/>
            <p:cNvSpPr>
              <a:spLocks/>
            </p:cNvSpPr>
            <p:nvPr userDrawn="1"/>
          </p:nvSpPr>
          <p:spPr bwMode="ltGray">
            <a:xfrm>
              <a:off x="1354" y="264"/>
              <a:ext cx="5784" cy="2544"/>
            </a:xfrm>
            <a:custGeom>
              <a:avLst/>
              <a:gdLst>
                <a:gd name="T0" fmla="*/ 1317 w 2896"/>
                <a:gd name="T1" fmla="*/ 977 h 1274"/>
                <a:gd name="T2" fmla="*/ 73 w 2896"/>
                <a:gd name="T3" fmla="*/ 188 h 1274"/>
                <a:gd name="T4" fmla="*/ 1580 w 2896"/>
                <a:gd name="T5" fmla="*/ 297 h 1274"/>
                <a:gd name="T6" fmla="*/ 2823 w 2896"/>
                <a:gd name="T7" fmla="*/ 1086 h 1274"/>
                <a:gd name="T8" fmla="*/ 1317 w 2896"/>
                <a:gd name="T9" fmla="*/ 977 h 1274"/>
              </a:gdLst>
              <a:ahLst/>
              <a:cxnLst>
                <a:cxn ang="0">
                  <a:pos x="T0" y="T1"/>
                </a:cxn>
                <a:cxn ang="0">
                  <a:pos x="T2" y="T3"/>
                </a:cxn>
                <a:cxn ang="0">
                  <a:pos x="T4" y="T5"/>
                </a:cxn>
                <a:cxn ang="0">
                  <a:pos x="T6" y="T7"/>
                </a:cxn>
                <a:cxn ang="0">
                  <a:pos x="T8" y="T9"/>
                </a:cxn>
              </a:cxnLst>
              <a:rect l="0" t="0" r="r" b="b"/>
              <a:pathLst>
                <a:path w="2896" h="1274">
                  <a:moveTo>
                    <a:pt x="1317" y="977"/>
                  </a:moveTo>
                  <a:cubicBezTo>
                    <a:pt x="557" y="729"/>
                    <a:pt x="0" y="376"/>
                    <a:pt x="73" y="188"/>
                  </a:cubicBezTo>
                  <a:cubicBezTo>
                    <a:pt x="145" y="0"/>
                    <a:pt x="820" y="49"/>
                    <a:pt x="1580" y="297"/>
                  </a:cubicBezTo>
                  <a:cubicBezTo>
                    <a:pt x="2339" y="545"/>
                    <a:pt x="2896" y="899"/>
                    <a:pt x="2823" y="1086"/>
                  </a:cubicBezTo>
                  <a:cubicBezTo>
                    <a:pt x="2751" y="1274"/>
                    <a:pt x="2076" y="1225"/>
                    <a:pt x="1317" y="977"/>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45"/>
            <p:cNvSpPr>
              <a:spLocks/>
            </p:cNvSpPr>
            <p:nvPr userDrawn="1"/>
          </p:nvSpPr>
          <p:spPr bwMode="ltGray">
            <a:xfrm>
              <a:off x="1242" y="368"/>
              <a:ext cx="5812" cy="2365"/>
            </a:xfrm>
            <a:custGeom>
              <a:avLst/>
              <a:gdLst>
                <a:gd name="T0" fmla="*/ 1335 w 2910"/>
                <a:gd name="T1" fmla="*/ 934 h 1184"/>
                <a:gd name="T2" fmla="*/ 66 w 2910"/>
                <a:gd name="T3" fmla="*/ 189 h 1184"/>
                <a:gd name="T4" fmla="*/ 1575 w 2910"/>
                <a:gd name="T5" fmla="*/ 250 h 1184"/>
                <a:gd name="T6" fmla="*/ 2843 w 2910"/>
                <a:gd name="T7" fmla="*/ 995 h 1184"/>
                <a:gd name="T8" fmla="*/ 1335 w 2910"/>
                <a:gd name="T9" fmla="*/ 934 h 1184"/>
              </a:gdLst>
              <a:ahLst/>
              <a:cxnLst>
                <a:cxn ang="0">
                  <a:pos x="T0" y="T1"/>
                </a:cxn>
                <a:cxn ang="0">
                  <a:pos x="T2" y="T3"/>
                </a:cxn>
                <a:cxn ang="0">
                  <a:pos x="T4" y="T5"/>
                </a:cxn>
                <a:cxn ang="0">
                  <a:pos x="T6" y="T7"/>
                </a:cxn>
                <a:cxn ang="0">
                  <a:pos x="T8" y="T9"/>
                </a:cxn>
              </a:cxnLst>
              <a:rect l="0" t="0" r="r" b="b"/>
              <a:pathLst>
                <a:path w="2910" h="1184">
                  <a:moveTo>
                    <a:pt x="1335" y="934"/>
                  </a:moveTo>
                  <a:cubicBezTo>
                    <a:pt x="568" y="712"/>
                    <a:pt x="0" y="378"/>
                    <a:pt x="66" y="189"/>
                  </a:cubicBezTo>
                  <a:cubicBezTo>
                    <a:pt x="132" y="0"/>
                    <a:pt x="808" y="27"/>
                    <a:pt x="1575" y="250"/>
                  </a:cubicBezTo>
                  <a:cubicBezTo>
                    <a:pt x="2342" y="472"/>
                    <a:pt x="2910" y="806"/>
                    <a:pt x="2843" y="995"/>
                  </a:cubicBezTo>
                  <a:cubicBezTo>
                    <a:pt x="2777" y="1184"/>
                    <a:pt x="2102" y="1157"/>
                    <a:pt x="1335" y="93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46"/>
            <p:cNvSpPr>
              <a:spLocks/>
            </p:cNvSpPr>
            <p:nvPr userDrawn="1"/>
          </p:nvSpPr>
          <p:spPr bwMode="ltGray">
            <a:xfrm>
              <a:off x="1128" y="472"/>
              <a:ext cx="5840" cy="2183"/>
            </a:xfrm>
            <a:custGeom>
              <a:avLst/>
              <a:gdLst>
                <a:gd name="T0" fmla="*/ 1354 w 2924"/>
                <a:gd name="T1" fmla="*/ 891 h 1093"/>
                <a:gd name="T2" fmla="*/ 60 w 2924"/>
                <a:gd name="T3" fmla="*/ 191 h 1093"/>
                <a:gd name="T4" fmla="*/ 1571 w 2924"/>
                <a:gd name="T5" fmla="*/ 202 h 1093"/>
                <a:gd name="T6" fmla="*/ 2864 w 2924"/>
                <a:gd name="T7" fmla="*/ 903 h 1093"/>
                <a:gd name="T8" fmla="*/ 1354 w 2924"/>
                <a:gd name="T9" fmla="*/ 891 h 1093"/>
              </a:gdLst>
              <a:ahLst/>
              <a:cxnLst>
                <a:cxn ang="0">
                  <a:pos x="T0" y="T1"/>
                </a:cxn>
                <a:cxn ang="0">
                  <a:pos x="T2" y="T3"/>
                </a:cxn>
                <a:cxn ang="0">
                  <a:pos x="T4" y="T5"/>
                </a:cxn>
                <a:cxn ang="0">
                  <a:pos x="T6" y="T7"/>
                </a:cxn>
                <a:cxn ang="0">
                  <a:pos x="T8" y="T9"/>
                </a:cxn>
              </a:cxnLst>
              <a:rect l="0" t="0" r="r" b="b"/>
              <a:pathLst>
                <a:path w="2924" h="1093">
                  <a:moveTo>
                    <a:pt x="1354" y="891"/>
                  </a:moveTo>
                  <a:cubicBezTo>
                    <a:pt x="579" y="694"/>
                    <a:pt x="0" y="381"/>
                    <a:pt x="60" y="191"/>
                  </a:cubicBezTo>
                  <a:cubicBezTo>
                    <a:pt x="120" y="0"/>
                    <a:pt x="796" y="6"/>
                    <a:pt x="1571" y="202"/>
                  </a:cubicBezTo>
                  <a:cubicBezTo>
                    <a:pt x="2345" y="399"/>
                    <a:pt x="2924" y="713"/>
                    <a:pt x="2864" y="903"/>
                  </a:cubicBezTo>
                  <a:cubicBezTo>
                    <a:pt x="2804" y="1093"/>
                    <a:pt x="2128" y="1088"/>
                    <a:pt x="1354" y="891"/>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47"/>
            <p:cNvSpPr>
              <a:spLocks/>
            </p:cNvSpPr>
            <p:nvPr userDrawn="1"/>
          </p:nvSpPr>
          <p:spPr bwMode="ltGray">
            <a:xfrm>
              <a:off x="1015" y="544"/>
              <a:ext cx="5869" cy="2067"/>
            </a:xfrm>
            <a:custGeom>
              <a:avLst/>
              <a:gdLst>
                <a:gd name="T0" fmla="*/ 1373 w 2939"/>
                <a:gd name="T1" fmla="*/ 864 h 1035"/>
                <a:gd name="T2" fmla="*/ 54 w 2939"/>
                <a:gd name="T3" fmla="*/ 208 h 1035"/>
                <a:gd name="T4" fmla="*/ 1567 w 2939"/>
                <a:gd name="T5" fmla="*/ 171 h 1035"/>
                <a:gd name="T6" fmla="*/ 2886 w 2939"/>
                <a:gd name="T7" fmla="*/ 828 h 1035"/>
                <a:gd name="T8" fmla="*/ 1373 w 2939"/>
                <a:gd name="T9" fmla="*/ 864 h 1035"/>
              </a:gdLst>
              <a:ahLst/>
              <a:cxnLst>
                <a:cxn ang="0">
                  <a:pos x="T0" y="T1"/>
                </a:cxn>
                <a:cxn ang="0">
                  <a:pos x="T2" y="T3"/>
                </a:cxn>
                <a:cxn ang="0">
                  <a:pos x="T4" y="T5"/>
                </a:cxn>
                <a:cxn ang="0">
                  <a:pos x="T6" y="T7"/>
                </a:cxn>
                <a:cxn ang="0">
                  <a:pos x="T8" y="T9"/>
                </a:cxn>
              </a:cxnLst>
              <a:rect l="0" t="0" r="r" b="b"/>
              <a:pathLst>
                <a:path w="2939" h="1035">
                  <a:moveTo>
                    <a:pt x="1373" y="864"/>
                  </a:moveTo>
                  <a:cubicBezTo>
                    <a:pt x="591" y="693"/>
                    <a:pt x="0" y="399"/>
                    <a:pt x="54" y="208"/>
                  </a:cubicBezTo>
                  <a:cubicBezTo>
                    <a:pt x="108" y="16"/>
                    <a:pt x="785" y="0"/>
                    <a:pt x="1567" y="171"/>
                  </a:cubicBezTo>
                  <a:cubicBezTo>
                    <a:pt x="2349" y="342"/>
                    <a:pt x="2939" y="636"/>
                    <a:pt x="2886" y="828"/>
                  </a:cubicBezTo>
                  <a:cubicBezTo>
                    <a:pt x="2832" y="1019"/>
                    <a:pt x="2155" y="1035"/>
                    <a:pt x="1373" y="86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48"/>
            <p:cNvSpPr>
              <a:spLocks/>
            </p:cNvSpPr>
            <p:nvPr userDrawn="1"/>
          </p:nvSpPr>
          <p:spPr bwMode="ltGray">
            <a:xfrm>
              <a:off x="903" y="603"/>
              <a:ext cx="5897" cy="1976"/>
            </a:xfrm>
            <a:custGeom>
              <a:avLst/>
              <a:gdLst>
                <a:gd name="T0" fmla="*/ 1391 w 2953"/>
                <a:gd name="T1" fmla="*/ 844 h 989"/>
                <a:gd name="T2" fmla="*/ 47 w 2953"/>
                <a:gd name="T3" fmla="*/ 231 h 989"/>
                <a:gd name="T4" fmla="*/ 1562 w 2953"/>
                <a:gd name="T5" fmla="*/ 146 h 989"/>
                <a:gd name="T6" fmla="*/ 2906 w 2953"/>
                <a:gd name="T7" fmla="*/ 758 h 989"/>
                <a:gd name="T8" fmla="*/ 1391 w 2953"/>
                <a:gd name="T9" fmla="*/ 844 h 989"/>
              </a:gdLst>
              <a:ahLst/>
              <a:cxnLst>
                <a:cxn ang="0">
                  <a:pos x="T0" y="T1"/>
                </a:cxn>
                <a:cxn ang="0">
                  <a:pos x="T2" y="T3"/>
                </a:cxn>
                <a:cxn ang="0">
                  <a:pos x="T4" y="T5"/>
                </a:cxn>
                <a:cxn ang="0">
                  <a:pos x="T6" y="T7"/>
                </a:cxn>
                <a:cxn ang="0">
                  <a:pos x="T8" y="T9"/>
                </a:cxn>
              </a:cxnLst>
              <a:rect l="0" t="0" r="r" b="b"/>
              <a:pathLst>
                <a:path w="2953" h="989">
                  <a:moveTo>
                    <a:pt x="1391" y="844"/>
                  </a:moveTo>
                  <a:cubicBezTo>
                    <a:pt x="601" y="698"/>
                    <a:pt x="0" y="424"/>
                    <a:pt x="47" y="231"/>
                  </a:cubicBezTo>
                  <a:cubicBezTo>
                    <a:pt x="95" y="39"/>
                    <a:pt x="773" y="0"/>
                    <a:pt x="1562" y="146"/>
                  </a:cubicBezTo>
                  <a:cubicBezTo>
                    <a:pt x="2352" y="291"/>
                    <a:pt x="2953" y="565"/>
                    <a:pt x="2906" y="758"/>
                  </a:cubicBezTo>
                  <a:cubicBezTo>
                    <a:pt x="2858" y="951"/>
                    <a:pt x="2180" y="989"/>
                    <a:pt x="1391" y="84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49"/>
            <p:cNvSpPr>
              <a:spLocks/>
            </p:cNvSpPr>
            <p:nvPr userDrawn="1"/>
          </p:nvSpPr>
          <p:spPr bwMode="ltGray">
            <a:xfrm>
              <a:off x="789" y="665"/>
              <a:ext cx="5927" cy="1880"/>
            </a:xfrm>
            <a:custGeom>
              <a:avLst/>
              <a:gdLst>
                <a:gd name="T0" fmla="*/ 1410 w 2968"/>
                <a:gd name="T1" fmla="*/ 822 h 941"/>
                <a:gd name="T2" fmla="*/ 41 w 2968"/>
                <a:gd name="T3" fmla="*/ 254 h 941"/>
                <a:gd name="T4" fmla="*/ 1558 w 2968"/>
                <a:gd name="T5" fmla="*/ 119 h 941"/>
                <a:gd name="T6" fmla="*/ 2927 w 2968"/>
                <a:gd name="T7" fmla="*/ 687 h 941"/>
                <a:gd name="T8" fmla="*/ 1410 w 2968"/>
                <a:gd name="T9" fmla="*/ 822 h 941"/>
              </a:gdLst>
              <a:ahLst/>
              <a:cxnLst>
                <a:cxn ang="0">
                  <a:pos x="T0" y="T1"/>
                </a:cxn>
                <a:cxn ang="0">
                  <a:pos x="T2" y="T3"/>
                </a:cxn>
                <a:cxn ang="0">
                  <a:pos x="T4" y="T5"/>
                </a:cxn>
                <a:cxn ang="0">
                  <a:pos x="T6" y="T7"/>
                </a:cxn>
                <a:cxn ang="0">
                  <a:pos x="T8" y="T9"/>
                </a:cxn>
              </a:cxnLst>
              <a:rect l="0" t="0" r="r" b="b"/>
              <a:pathLst>
                <a:path w="2968" h="941">
                  <a:moveTo>
                    <a:pt x="1410" y="822"/>
                  </a:moveTo>
                  <a:cubicBezTo>
                    <a:pt x="613" y="702"/>
                    <a:pt x="0" y="448"/>
                    <a:pt x="41" y="254"/>
                  </a:cubicBezTo>
                  <a:cubicBezTo>
                    <a:pt x="82" y="60"/>
                    <a:pt x="762" y="0"/>
                    <a:pt x="1558" y="119"/>
                  </a:cubicBezTo>
                  <a:cubicBezTo>
                    <a:pt x="2355" y="239"/>
                    <a:pt x="2968" y="493"/>
                    <a:pt x="2927" y="687"/>
                  </a:cubicBezTo>
                  <a:cubicBezTo>
                    <a:pt x="2886" y="881"/>
                    <a:pt x="2207" y="941"/>
                    <a:pt x="1410" y="822"/>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50"/>
            <p:cNvSpPr>
              <a:spLocks/>
            </p:cNvSpPr>
            <p:nvPr userDrawn="1"/>
          </p:nvSpPr>
          <p:spPr bwMode="ltGray">
            <a:xfrm>
              <a:off x="677" y="725"/>
              <a:ext cx="5955" cy="1788"/>
            </a:xfrm>
            <a:custGeom>
              <a:avLst/>
              <a:gdLst>
                <a:gd name="T0" fmla="*/ 1428 w 2982"/>
                <a:gd name="T1" fmla="*/ 801 h 895"/>
                <a:gd name="T2" fmla="*/ 34 w 2982"/>
                <a:gd name="T3" fmla="*/ 277 h 895"/>
                <a:gd name="T4" fmla="*/ 1554 w 2982"/>
                <a:gd name="T5" fmla="*/ 94 h 895"/>
                <a:gd name="T6" fmla="*/ 2947 w 2982"/>
                <a:gd name="T7" fmla="*/ 618 h 895"/>
                <a:gd name="T8" fmla="*/ 1428 w 2982"/>
                <a:gd name="T9" fmla="*/ 801 h 895"/>
              </a:gdLst>
              <a:ahLst/>
              <a:cxnLst>
                <a:cxn ang="0">
                  <a:pos x="T0" y="T1"/>
                </a:cxn>
                <a:cxn ang="0">
                  <a:pos x="T2" y="T3"/>
                </a:cxn>
                <a:cxn ang="0">
                  <a:pos x="T4" y="T5"/>
                </a:cxn>
                <a:cxn ang="0">
                  <a:pos x="T6" y="T7"/>
                </a:cxn>
                <a:cxn ang="0">
                  <a:pos x="T8" y="T9"/>
                </a:cxn>
              </a:cxnLst>
              <a:rect l="0" t="0" r="r" b="b"/>
              <a:pathLst>
                <a:path w="2982" h="895">
                  <a:moveTo>
                    <a:pt x="1428" y="801"/>
                  </a:moveTo>
                  <a:cubicBezTo>
                    <a:pt x="624" y="707"/>
                    <a:pt x="0" y="472"/>
                    <a:pt x="34" y="277"/>
                  </a:cubicBezTo>
                  <a:cubicBezTo>
                    <a:pt x="69" y="82"/>
                    <a:pt x="749" y="0"/>
                    <a:pt x="1554" y="94"/>
                  </a:cubicBezTo>
                  <a:cubicBezTo>
                    <a:pt x="2358" y="188"/>
                    <a:pt x="2982" y="422"/>
                    <a:pt x="2947" y="618"/>
                  </a:cubicBezTo>
                  <a:cubicBezTo>
                    <a:pt x="2912" y="813"/>
                    <a:pt x="2232" y="895"/>
                    <a:pt x="1428" y="801"/>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51"/>
            <p:cNvSpPr>
              <a:spLocks/>
            </p:cNvSpPr>
            <p:nvPr userDrawn="1"/>
          </p:nvSpPr>
          <p:spPr bwMode="ltGray">
            <a:xfrm>
              <a:off x="563" y="785"/>
              <a:ext cx="5983" cy="1694"/>
            </a:xfrm>
            <a:custGeom>
              <a:avLst/>
              <a:gdLst>
                <a:gd name="T0" fmla="*/ 1447 w 2996"/>
                <a:gd name="T1" fmla="*/ 780 h 848"/>
                <a:gd name="T2" fmla="*/ 28 w 2996"/>
                <a:gd name="T3" fmla="*/ 300 h 848"/>
                <a:gd name="T4" fmla="*/ 1550 w 2996"/>
                <a:gd name="T5" fmla="*/ 68 h 848"/>
                <a:gd name="T6" fmla="*/ 2968 w 2996"/>
                <a:gd name="T7" fmla="*/ 548 h 848"/>
                <a:gd name="T8" fmla="*/ 1447 w 2996"/>
                <a:gd name="T9" fmla="*/ 780 h 848"/>
              </a:gdLst>
              <a:ahLst/>
              <a:cxnLst>
                <a:cxn ang="0">
                  <a:pos x="T0" y="T1"/>
                </a:cxn>
                <a:cxn ang="0">
                  <a:pos x="T2" y="T3"/>
                </a:cxn>
                <a:cxn ang="0">
                  <a:pos x="T4" y="T5"/>
                </a:cxn>
                <a:cxn ang="0">
                  <a:pos x="T6" y="T7"/>
                </a:cxn>
                <a:cxn ang="0">
                  <a:pos x="T8" y="T9"/>
                </a:cxn>
              </a:cxnLst>
              <a:rect l="0" t="0" r="r" b="b"/>
              <a:pathLst>
                <a:path w="2996" h="848">
                  <a:moveTo>
                    <a:pt x="1447" y="780"/>
                  </a:moveTo>
                  <a:cubicBezTo>
                    <a:pt x="635" y="712"/>
                    <a:pt x="0" y="497"/>
                    <a:pt x="28" y="300"/>
                  </a:cubicBezTo>
                  <a:cubicBezTo>
                    <a:pt x="57" y="104"/>
                    <a:pt x="738" y="0"/>
                    <a:pt x="1550" y="68"/>
                  </a:cubicBezTo>
                  <a:cubicBezTo>
                    <a:pt x="2361" y="137"/>
                    <a:pt x="2996" y="352"/>
                    <a:pt x="2968" y="548"/>
                  </a:cubicBezTo>
                  <a:cubicBezTo>
                    <a:pt x="2940" y="745"/>
                    <a:pt x="2259" y="848"/>
                    <a:pt x="1447" y="780"/>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52"/>
            <p:cNvSpPr>
              <a:spLocks/>
            </p:cNvSpPr>
            <p:nvPr userDrawn="1"/>
          </p:nvSpPr>
          <p:spPr bwMode="ltGray">
            <a:xfrm>
              <a:off x="449" y="845"/>
              <a:ext cx="6014" cy="1602"/>
            </a:xfrm>
            <a:custGeom>
              <a:avLst/>
              <a:gdLst>
                <a:gd name="T0" fmla="*/ 1466 w 3011"/>
                <a:gd name="T1" fmla="*/ 759 h 802"/>
                <a:gd name="T2" fmla="*/ 23 w 3011"/>
                <a:gd name="T3" fmla="*/ 324 h 802"/>
                <a:gd name="T4" fmla="*/ 1546 w 3011"/>
                <a:gd name="T5" fmla="*/ 43 h 802"/>
                <a:gd name="T6" fmla="*/ 2989 w 3011"/>
                <a:gd name="T7" fmla="*/ 478 h 802"/>
                <a:gd name="T8" fmla="*/ 1466 w 3011"/>
                <a:gd name="T9" fmla="*/ 759 h 802"/>
              </a:gdLst>
              <a:ahLst/>
              <a:cxnLst>
                <a:cxn ang="0">
                  <a:pos x="T0" y="T1"/>
                </a:cxn>
                <a:cxn ang="0">
                  <a:pos x="T2" y="T3"/>
                </a:cxn>
                <a:cxn ang="0">
                  <a:pos x="T4" y="T5"/>
                </a:cxn>
                <a:cxn ang="0">
                  <a:pos x="T6" y="T7"/>
                </a:cxn>
                <a:cxn ang="0">
                  <a:pos x="T8" y="T9"/>
                </a:cxn>
              </a:cxnLst>
              <a:rect l="0" t="0" r="r" b="b"/>
              <a:pathLst>
                <a:path w="3011" h="802">
                  <a:moveTo>
                    <a:pt x="1466" y="759"/>
                  </a:moveTo>
                  <a:cubicBezTo>
                    <a:pt x="647" y="716"/>
                    <a:pt x="0" y="521"/>
                    <a:pt x="23" y="324"/>
                  </a:cubicBezTo>
                  <a:cubicBezTo>
                    <a:pt x="45" y="126"/>
                    <a:pt x="727" y="0"/>
                    <a:pt x="1546" y="43"/>
                  </a:cubicBezTo>
                  <a:cubicBezTo>
                    <a:pt x="2365" y="86"/>
                    <a:pt x="3011" y="281"/>
                    <a:pt x="2989" y="478"/>
                  </a:cubicBezTo>
                  <a:cubicBezTo>
                    <a:pt x="2967" y="676"/>
                    <a:pt x="2285" y="802"/>
                    <a:pt x="1466" y="75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53"/>
            <p:cNvSpPr>
              <a:spLocks/>
            </p:cNvSpPr>
            <p:nvPr userDrawn="1"/>
          </p:nvSpPr>
          <p:spPr bwMode="ltGray">
            <a:xfrm>
              <a:off x="337" y="907"/>
              <a:ext cx="6042" cy="1506"/>
            </a:xfrm>
            <a:custGeom>
              <a:avLst/>
              <a:gdLst>
                <a:gd name="T0" fmla="*/ 1484 w 3025"/>
                <a:gd name="T1" fmla="*/ 737 h 754"/>
                <a:gd name="T2" fmla="*/ 16 w 3025"/>
                <a:gd name="T3" fmla="*/ 346 h 754"/>
                <a:gd name="T4" fmla="*/ 1541 w 3025"/>
                <a:gd name="T5" fmla="*/ 17 h 754"/>
                <a:gd name="T6" fmla="*/ 3009 w 3025"/>
                <a:gd name="T7" fmla="*/ 408 h 754"/>
                <a:gd name="T8" fmla="*/ 1484 w 3025"/>
                <a:gd name="T9" fmla="*/ 737 h 754"/>
              </a:gdLst>
              <a:ahLst/>
              <a:cxnLst>
                <a:cxn ang="0">
                  <a:pos x="T0" y="T1"/>
                </a:cxn>
                <a:cxn ang="0">
                  <a:pos x="T2" y="T3"/>
                </a:cxn>
                <a:cxn ang="0">
                  <a:pos x="T4" y="T5"/>
                </a:cxn>
                <a:cxn ang="0">
                  <a:pos x="T6" y="T7"/>
                </a:cxn>
                <a:cxn ang="0">
                  <a:pos x="T8" y="T9"/>
                </a:cxn>
              </a:cxnLst>
              <a:rect l="0" t="0" r="r" b="b"/>
              <a:pathLst>
                <a:path w="3025" h="754">
                  <a:moveTo>
                    <a:pt x="1484" y="737"/>
                  </a:moveTo>
                  <a:cubicBezTo>
                    <a:pt x="657" y="720"/>
                    <a:pt x="0" y="545"/>
                    <a:pt x="16" y="346"/>
                  </a:cubicBezTo>
                  <a:cubicBezTo>
                    <a:pt x="31" y="147"/>
                    <a:pt x="714" y="0"/>
                    <a:pt x="1541" y="17"/>
                  </a:cubicBezTo>
                  <a:cubicBezTo>
                    <a:pt x="2368" y="34"/>
                    <a:pt x="3025" y="209"/>
                    <a:pt x="3009" y="408"/>
                  </a:cubicBezTo>
                  <a:cubicBezTo>
                    <a:pt x="2993" y="607"/>
                    <a:pt x="2311" y="754"/>
                    <a:pt x="1484" y="737"/>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54"/>
            <p:cNvSpPr>
              <a:spLocks/>
            </p:cNvSpPr>
            <p:nvPr userDrawn="1"/>
          </p:nvSpPr>
          <p:spPr bwMode="ltGray">
            <a:xfrm>
              <a:off x="224" y="933"/>
              <a:ext cx="6071" cy="1482"/>
            </a:xfrm>
            <a:custGeom>
              <a:avLst/>
              <a:gdLst>
                <a:gd name="T0" fmla="*/ 1503 w 3040"/>
                <a:gd name="T1" fmla="*/ 733 h 742"/>
                <a:gd name="T2" fmla="*/ 10 w 3040"/>
                <a:gd name="T3" fmla="*/ 386 h 742"/>
                <a:gd name="T4" fmla="*/ 1537 w 3040"/>
                <a:gd name="T5" fmla="*/ 8 h 742"/>
                <a:gd name="T6" fmla="*/ 3030 w 3040"/>
                <a:gd name="T7" fmla="*/ 355 h 742"/>
                <a:gd name="T8" fmla="*/ 1503 w 3040"/>
                <a:gd name="T9" fmla="*/ 733 h 742"/>
              </a:gdLst>
              <a:ahLst/>
              <a:cxnLst>
                <a:cxn ang="0">
                  <a:pos x="T0" y="T1"/>
                </a:cxn>
                <a:cxn ang="0">
                  <a:pos x="T2" y="T3"/>
                </a:cxn>
                <a:cxn ang="0">
                  <a:pos x="T4" y="T5"/>
                </a:cxn>
                <a:cxn ang="0">
                  <a:pos x="T6" y="T7"/>
                </a:cxn>
                <a:cxn ang="0">
                  <a:pos x="T8" y="T9"/>
                </a:cxn>
              </a:cxnLst>
              <a:rect l="0" t="0" r="r" b="b"/>
              <a:pathLst>
                <a:path w="3040" h="742">
                  <a:moveTo>
                    <a:pt x="1503" y="733"/>
                  </a:moveTo>
                  <a:cubicBezTo>
                    <a:pt x="669" y="742"/>
                    <a:pt x="0" y="587"/>
                    <a:pt x="10" y="386"/>
                  </a:cubicBezTo>
                  <a:cubicBezTo>
                    <a:pt x="19" y="186"/>
                    <a:pt x="703" y="17"/>
                    <a:pt x="1537" y="8"/>
                  </a:cubicBezTo>
                  <a:cubicBezTo>
                    <a:pt x="2371" y="0"/>
                    <a:pt x="3040" y="155"/>
                    <a:pt x="3030" y="355"/>
                  </a:cubicBezTo>
                  <a:cubicBezTo>
                    <a:pt x="3021" y="555"/>
                    <a:pt x="2337" y="725"/>
                    <a:pt x="1503" y="733"/>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5"/>
            <p:cNvSpPr>
              <a:spLocks/>
            </p:cNvSpPr>
            <p:nvPr userDrawn="1"/>
          </p:nvSpPr>
          <p:spPr bwMode="ltGray">
            <a:xfrm>
              <a:off x="112" y="891"/>
              <a:ext cx="6099" cy="1594"/>
            </a:xfrm>
            <a:custGeom>
              <a:avLst/>
              <a:gdLst>
                <a:gd name="T0" fmla="*/ 1521 w 3054"/>
                <a:gd name="T1" fmla="*/ 764 h 798"/>
                <a:gd name="T2" fmla="*/ 3 w 3054"/>
                <a:gd name="T3" fmla="*/ 461 h 798"/>
                <a:gd name="T4" fmla="*/ 1532 w 3054"/>
                <a:gd name="T5" fmla="*/ 34 h 798"/>
                <a:gd name="T6" fmla="*/ 3050 w 3054"/>
                <a:gd name="T7" fmla="*/ 337 h 798"/>
                <a:gd name="T8" fmla="*/ 1521 w 3054"/>
                <a:gd name="T9" fmla="*/ 764 h 798"/>
              </a:gdLst>
              <a:ahLst/>
              <a:cxnLst>
                <a:cxn ang="0">
                  <a:pos x="T0" y="T1"/>
                </a:cxn>
                <a:cxn ang="0">
                  <a:pos x="T2" y="T3"/>
                </a:cxn>
                <a:cxn ang="0">
                  <a:pos x="T4" y="T5"/>
                </a:cxn>
                <a:cxn ang="0">
                  <a:pos x="T6" y="T7"/>
                </a:cxn>
                <a:cxn ang="0">
                  <a:pos x="T8" y="T9"/>
                </a:cxn>
              </a:cxnLst>
              <a:rect l="0" t="0" r="r" b="b"/>
              <a:pathLst>
                <a:path w="3054" h="798">
                  <a:moveTo>
                    <a:pt x="1521" y="764"/>
                  </a:moveTo>
                  <a:cubicBezTo>
                    <a:pt x="679" y="798"/>
                    <a:pt x="0" y="662"/>
                    <a:pt x="3" y="461"/>
                  </a:cubicBezTo>
                  <a:cubicBezTo>
                    <a:pt x="6" y="259"/>
                    <a:pt x="691" y="68"/>
                    <a:pt x="1532" y="34"/>
                  </a:cubicBezTo>
                  <a:cubicBezTo>
                    <a:pt x="2374" y="0"/>
                    <a:pt x="3054" y="135"/>
                    <a:pt x="3050" y="337"/>
                  </a:cubicBezTo>
                  <a:cubicBezTo>
                    <a:pt x="3047" y="538"/>
                    <a:pt x="2362" y="729"/>
                    <a:pt x="1521" y="764"/>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56"/>
            <p:cNvSpPr>
              <a:spLocks/>
            </p:cNvSpPr>
            <p:nvPr userDrawn="1"/>
          </p:nvSpPr>
          <p:spPr bwMode="ltGray">
            <a:xfrm>
              <a:off x="-14" y="847"/>
              <a:ext cx="6153" cy="1708"/>
            </a:xfrm>
            <a:custGeom>
              <a:avLst/>
              <a:gdLst>
                <a:gd name="T0" fmla="*/ 1546 w 3081"/>
                <a:gd name="T1" fmla="*/ 795 h 855"/>
                <a:gd name="T2" fmla="*/ 3 w 3081"/>
                <a:gd name="T3" fmla="*/ 536 h 855"/>
                <a:gd name="T4" fmla="*/ 1534 w 3081"/>
                <a:gd name="T5" fmla="*/ 60 h 855"/>
                <a:gd name="T6" fmla="*/ 3078 w 3081"/>
                <a:gd name="T7" fmla="*/ 319 h 855"/>
                <a:gd name="T8" fmla="*/ 1546 w 3081"/>
                <a:gd name="T9" fmla="*/ 795 h 855"/>
              </a:gdLst>
              <a:ahLst/>
              <a:cxnLst>
                <a:cxn ang="0">
                  <a:pos x="T0" y="T1"/>
                </a:cxn>
                <a:cxn ang="0">
                  <a:pos x="T2" y="T3"/>
                </a:cxn>
                <a:cxn ang="0">
                  <a:pos x="T4" y="T5"/>
                </a:cxn>
                <a:cxn ang="0">
                  <a:pos x="T6" y="T7"/>
                </a:cxn>
                <a:cxn ang="0">
                  <a:pos x="T8" y="T9"/>
                </a:cxn>
              </a:cxnLst>
              <a:rect l="0" t="0" r="r" b="b"/>
              <a:pathLst>
                <a:path w="3081" h="855">
                  <a:moveTo>
                    <a:pt x="1546" y="795"/>
                  </a:moveTo>
                  <a:cubicBezTo>
                    <a:pt x="697" y="855"/>
                    <a:pt x="6" y="739"/>
                    <a:pt x="3" y="536"/>
                  </a:cubicBezTo>
                  <a:cubicBezTo>
                    <a:pt x="0" y="333"/>
                    <a:pt x="685" y="120"/>
                    <a:pt x="1534" y="60"/>
                  </a:cubicBezTo>
                  <a:cubicBezTo>
                    <a:pt x="2383" y="0"/>
                    <a:pt x="3074" y="116"/>
                    <a:pt x="3078" y="319"/>
                  </a:cubicBezTo>
                  <a:cubicBezTo>
                    <a:pt x="3081" y="522"/>
                    <a:pt x="2395" y="735"/>
                    <a:pt x="1546" y="79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57"/>
            <p:cNvSpPr>
              <a:spLocks/>
            </p:cNvSpPr>
            <p:nvPr userDrawn="1"/>
          </p:nvSpPr>
          <p:spPr bwMode="ltGray">
            <a:xfrm>
              <a:off x="-154" y="805"/>
              <a:ext cx="6233" cy="1818"/>
            </a:xfrm>
            <a:custGeom>
              <a:avLst/>
              <a:gdLst>
                <a:gd name="T0" fmla="*/ 1578 w 3121"/>
                <a:gd name="T1" fmla="*/ 825 h 910"/>
                <a:gd name="T2" fmla="*/ 10 w 3121"/>
                <a:gd name="T3" fmla="*/ 610 h 910"/>
                <a:gd name="T4" fmla="*/ 1544 w 3121"/>
                <a:gd name="T5" fmla="*/ 86 h 910"/>
                <a:gd name="T6" fmla="*/ 3112 w 3121"/>
                <a:gd name="T7" fmla="*/ 300 h 910"/>
                <a:gd name="T8" fmla="*/ 1578 w 3121"/>
                <a:gd name="T9" fmla="*/ 825 h 910"/>
              </a:gdLst>
              <a:ahLst/>
              <a:cxnLst>
                <a:cxn ang="0">
                  <a:pos x="T0" y="T1"/>
                </a:cxn>
                <a:cxn ang="0">
                  <a:pos x="T2" y="T3"/>
                </a:cxn>
                <a:cxn ang="0">
                  <a:pos x="T4" y="T5"/>
                </a:cxn>
                <a:cxn ang="0">
                  <a:pos x="T6" y="T7"/>
                </a:cxn>
                <a:cxn ang="0">
                  <a:pos x="T8" y="T9"/>
                </a:cxn>
              </a:cxnLst>
              <a:rect l="0" t="0" r="r" b="b"/>
              <a:pathLst>
                <a:path w="3121" h="910">
                  <a:moveTo>
                    <a:pt x="1578" y="825"/>
                  </a:moveTo>
                  <a:cubicBezTo>
                    <a:pt x="721" y="910"/>
                    <a:pt x="19" y="814"/>
                    <a:pt x="10" y="610"/>
                  </a:cubicBezTo>
                  <a:cubicBezTo>
                    <a:pt x="0" y="406"/>
                    <a:pt x="687" y="172"/>
                    <a:pt x="1544" y="86"/>
                  </a:cubicBezTo>
                  <a:cubicBezTo>
                    <a:pt x="2400" y="0"/>
                    <a:pt x="3102" y="96"/>
                    <a:pt x="3112" y="300"/>
                  </a:cubicBezTo>
                  <a:cubicBezTo>
                    <a:pt x="3121" y="504"/>
                    <a:pt x="2434" y="739"/>
                    <a:pt x="1578" y="82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58"/>
            <p:cNvSpPr>
              <a:spLocks/>
            </p:cNvSpPr>
            <p:nvPr userDrawn="1"/>
          </p:nvSpPr>
          <p:spPr bwMode="ltGray">
            <a:xfrm>
              <a:off x="-292" y="763"/>
              <a:ext cx="6313" cy="1930"/>
            </a:xfrm>
            <a:custGeom>
              <a:avLst/>
              <a:gdLst>
                <a:gd name="T0" fmla="*/ 1609 w 3161"/>
                <a:gd name="T1" fmla="*/ 855 h 966"/>
                <a:gd name="T2" fmla="*/ 16 w 3161"/>
                <a:gd name="T3" fmla="*/ 685 h 966"/>
                <a:gd name="T4" fmla="*/ 1552 w 3161"/>
                <a:gd name="T5" fmla="*/ 112 h 966"/>
                <a:gd name="T6" fmla="*/ 3145 w 3161"/>
                <a:gd name="T7" fmla="*/ 282 h 966"/>
                <a:gd name="T8" fmla="*/ 1609 w 3161"/>
                <a:gd name="T9" fmla="*/ 855 h 966"/>
              </a:gdLst>
              <a:ahLst/>
              <a:cxnLst>
                <a:cxn ang="0">
                  <a:pos x="T0" y="T1"/>
                </a:cxn>
                <a:cxn ang="0">
                  <a:pos x="T2" y="T3"/>
                </a:cxn>
                <a:cxn ang="0">
                  <a:pos x="T4" y="T5"/>
                </a:cxn>
                <a:cxn ang="0">
                  <a:pos x="T6" y="T7"/>
                </a:cxn>
                <a:cxn ang="0">
                  <a:pos x="T8" y="T9"/>
                </a:cxn>
              </a:cxnLst>
              <a:rect l="0" t="0" r="r" b="b"/>
              <a:pathLst>
                <a:path w="3161" h="966">
                  <a:moveTo>
                    <a:pt x="1609" y="855"/>
                  </a:moveTo>
                  <a:cubicBezTo>
                    <a:pt x="745" y="966"/>
                    <a:pt x="32" y="890"/>
                    <a:pt x="16" y="685"/>
                  </a:cubicBezTo>
                  <a:cubicBezTo>
                    <a:pt x="0" y="480"/>
                    <a:pt x="688" y="223"/>
                    <a:pt x="1552" y="112"/>
                  </a:cubicBezTo>
                  <a:cubicBezTo>
                    <a:pt x="2416" y="0"/>
                    <a:pt x="3129" y="76"/>
                    <a:pt x="3145" y="282"/>
                  </a:cubicBezTo>
                  <a:cubicBezTo>
                    <a:pt x="3161" y="487"/>
                    <a:pt x="2473" y="744"/>
                    <a:pt x="1609" y="85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59"/>
            <p:cNvSpPr>
              <a:spLocks/>
            </p:cNvSpPr>
            <p:nvPr userDrawn="1"/>
          </p:nvSpPr>
          <p:spPr bwMode="ltGray">
            <a:xfrm>
              <a:off x="-429" y="721"/>
              <a:ext cx="6390" cy="2041"/>
            </a:xfrm>
            <a:custGeom>
              <a:avLst/>
              <a:gdLst>
                <a:gd name="T0" fmla="*/ 1640 w 3200"/>
                <a:gd name="T1" fmla="*/ 885 h 1022"/>
                <a:gd name="T2" fmla="*/ 22 w 3200"/>
                <a:gd name="T3" fmla="*/ 759 h 1022"/>
                <a:gd name="T4" fmla="*/ 1560 w 3200"/>
                <a:gd name="T5" fmla="*/ 137 h 1022"/>
                <a:gd name="T6" fmla="*/ 3178 w 3200"/>
                <a:gd name="T7" fmla="*/ 263 h 1022"/>
                <a:gd name="T8" fmla="*/ 1640 w 3200"/>
                <a:gd name="T9" fmla="*/ 885 h 1022"/>
              </a:gdLst>
              <a:ahLst/>
              <a:cxnLst>
                <a:cxn ang="0">
                  <a:pos x="T0" y="T1"/>
                </a:cxn>
                <a:cxn ang="0">
                  <a:pos x="T2" y="T3"/>
                </a:cxn>
                <a:cxn ang="0">
                  <a:pos x="T4" y="T5"/>
                </a:cxn>
                <a:cxn ang="0">
                  <a:pos x="T6" y="T7"/>
                </a:cxn>
                <a:cxn ang="0">
                  <a:pos x="T8" y="T9"/>
                </a:cxn>
              </a:cxnLst>
              <a:rect l="0" t="0" r="r" b="b"/>
              <a:pathLst>
                <a:path w="3200" h="1022">
                  <a:moveTo>
                    <a:pt x="1640" y="885"/>
                  </a:moveTo>
                  <a:cubicBezTo>
                    <a:pt x="769" y="1022"/>
                    <a:pt x="44" y="966"/>
                    <a:pt x="22" y="759"/>
                  </a:cubicBezTo>
                  <a:cubicBezTo>
                    <a:pt x="0" y="553"/>
                    <a:pt x="689" y="274"/>
                    <a:pt x="1560" y="137"/>
                  </a:cubicBezTo>
                  <a:cubicBezTo>
                    <a:pt x="2431" y="0"/>
                    <a:pt x="3156" y="57"/>
                    <a:pt x="3178" y="263"/>
                  </a:cubicBezTo>
                  <a:cubicBezTo>
                    <a:pt x="3200" y="470"/>
                    <a:pt x="2511" y="748"/>
                    <a:pt x="1640" y="88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60"/>
            <p:cNvSpPr>
              <a:spLocks/>
            </p:cNvSpPr>
            <p:nvPr userDrawn="1"/>
          </p:nvSpPr>
          <p:spPr bwMode="ltGray">
            <a:xfrm>
              <a:off x="-567" y="679"/>
              <a:ext cx="6468" cy="2153"/>
            </a:xfrm>
            <a:custGeom>
              <a:avLst/>
              <a:gdLst>
                <a:gd name="T0" fmla="*/ 1671 w 3239"/>
                <a:gd name="T1" fmla="*/ 915 h 1078"/>
                <a:gd name="T2" fmla="*/ 28 w 3239"/>
                <a:gd name="T3" fmla="*/ 834 h 1078"/>
                <a:gd name="T4" fmla="*/ 1568 w 3239"/>
                <a:gd name="T5" fmla="*/ 163 h 1078"/>
                <a:gd name="T6" fmla="*/ 3211 w 3239"/>
                <a:gd name="T7" fmla="*/ 244 h 1078"/>
                <a:gd name="T8" fmla="*/ 1671 w 3239"/>
                <a:gd name="T9" fmla="*/ 915 h 1078"/>
              </a:gdLst>
              <a:ahLst/>
              <a:cxnLst>
                <a:cxn ang="0">
                  <a:pos x="T0" y="T1"/>
                </a:cxn>
                <a:cxn ang="0">
                  <a:pos x="T2" y="T3"/>
                </a:cxn>
                <a:cxn ang="0">
                  <a:pos x="T4" y="T5"/>
                </a:cxn>
                <a:cxn ang="0">
                  <a:pos x="T6" y="T7"/>
                </a:cxn>
                <a:cxn ang="0">
                  <a:pos x="T8" y="T9"/>
                </a:cxn>
              </a:cxnLst>
              <a:rect l="0" t="0" r="r" b="b"/>
              <a:pathLst>
                <a:path w="3239" h="1078">
                  <a:moveTo>
                    <a:pt x="1671" y="915"/>
                  </a:moveTo>
                  <a:cubicBezTo>
                    <a:pt x="792" y="1078"/>
                    <a:pt x="57" y="1041"/>
                    <a:pt x="28" y="834"/>
                  </a:cubicBezTo>
                  <a:cubicBezTo>
                    <a:pt x="0" y="626"/>
                    <a:pt x="689" y="325"/>
                    <a:pt x="1568" y="163"/>
                  </a:cubicBezTo>
                  <a:cubicBezTo>
                    <a:pt x="2447" y="0"/>
                    <a:pt x="3182" y="37"/>
                    <a:pt x="3211" y="244"/>
                  </a:cubicBezTo>
                  <a:cubicBezTo>
                    <a:pt x="3239" y="452"/>
                    <a:pt x="2550" y="753"/>
                    <a:pt x="1671" y="91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61"/>
            <p:cNvSpPr>
              <a:spLocks/>
            </p:cNvSpPr>
            <p:nvPr userDrawn="1"/>
          </p:nvSpPr>
          <p:spPr bwMode="ltGray">
            <a:xfrm>
              <a:off x="-705" y="637"/>
              <a:ext cx="6549" cy="2265"/>
            </a:xfrm>
            <a:custGeom>
              <a:avLst/>
              <a:gdLst>
                <a:gd name="T0" fmla="*/ 1702 w 3279"/>
                <a:gd name="T1" fmla="*/ 945 h 1134"/>
                <a:gd name="T2" fmla="*/ 34 w 3279"/>
                <a:gd name="T3" fmla="*/ 908 h 1134"/>
                <a:gd name="T4" fmla="*/ 1576 w 3279"/>
                <a:gd name="T5" fmla="*/ 188 h 1134"/>
                <a:gd name="T6" fmla="*/ 3244 w 3279"/>
                <a:gd name="T7" fmla="*/ 226 h 1134"/>
                <a:gd name="T8" fmla="*/ 1702 w 3279"/>
                <a:gd name="T9" fmla="*/ 945 h 1134"/>
              </a:gdLst>
              <a:ahLst/>
              <a:cxnLst>
                <a:cxn ang="0">
                  <a:pos x="T0" y="T1"/>
                </a:cxn>
                <a:cxn ang="0">
                  <a:pos x="T2" y="T3"/>
                </a:cxn>
                <a:cxn ang="0">
                  <a:pos x="T4" y="T5"/>
                </a:cxn>
                <a:cxn ang="0">
                  <a:pos x="T6" y="T7"/>
                </a:cxn>
                <a:cxn ang="0">
                  <a:pos x="T8" y="T9"/>
                </a:cxn>
              </a:cxnLst>
              <a:rect l="0" t="0" r="r" b="b"/>
              <a:pathLst>
                <a:path w="3279" h="1134">
                  <a:moveTo>
                    <a:pt x="1702" y="945"/>
                  </a:moveTo>
                  <a:cubicBezTo>
                    <a:pt x="816" y="1134"/>
                    <a:pt x="69" y="1117"/>
                    <a:pt x="34" y="908"/>
                  </a:cubicBezTo>
                  <a:cubicBezTo>
                    <a:pt x="0" y="699"/>
                    <a:pt x="690" y="377"/>
                    <a:pt x="1576" y="188"/>
                  </a:cubicBezTo>
                  <a:cubicBezTo>
                    <a:pt x="2463" y="0"/>
                    <a:pt x="3209" y="17"/>
                    <a:pt x="3244" y="226"/>
                  </a:cubicBezTo>
                  <a:cubicBezTo>
                    <a:pt x="3279" y="435"/>
                    <a:pt x="2588" y="757"/>
                    <a:pt x="1702" y="945"/>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62"/>
            <p:cNvSpPr>
              <a:spLocks/>
            </p:cNvSpPr>
            <p:nvPr userDrawn="1"/>
          </p:nvSpPr>
          <p:spPr bwMode="ltGray">
            <a:xfrm>
              <a:off x="-845" y="590"/>
              <a:ext cx="6629" cy="2388"/>
            </a:xfrm>
            <a:custGeom>
              <a:avLst/>
              <a:gdLst>
                <a:gd name="T0" fmla="*/ 1734 w 3319"/>
                <a:gd name="T1" fmla="*/ 979 h 1196"/>
                <a:gd name="T2" fmla="*/ 41 w 3319"/>
                <a:gd name="T3" fmla="*/ 985 h 1196"/>
                <a:gd name="T4" fmla="*/ 1585 w 3319"/>
                <a:gd name="T5" fmla="*/ 217 h 1196"/>
                <a:gd name="T6" fmla="*/ 3278 w 3319"/>
                <a:gd name="T7" fmla="*/ 210 h 1196"/>
                <a:gd name="T8" fmla="*/ 1734 w 3319"/>
                <a:gd name="T9" fmla="*/ 979 h 1196"/>
              </a:gdLst>
              <a:ahLst/>
              <a:cxnLst>
                <a:cxn ang="0">
                  <a:pos x="T0" y="T1"/>
                </a:cxn>
                <a:cxn ang="0">
                  <a:pos x="T2" y="T3"/>
                </a:cxn>
                <a:cxn ang="0">
                  <a:pos x="T4" y="T5"/>
                </a:cxn>
                <a:cxn ang="0">
                  <a:pos x="T6" y="T7"/>
                </a:cxn>
                <a:cxn ang="0">
                  <a:pos x="T8" y="T9"/>
                </a:cxn>
              </a:cxnLst>
              <a:rect l="0" t="0" r="r" b="b"/>
              <a:pathLst>
                <a:path w="3319" h="1196">
                  <a:moveTo>
                    <a:pt x="1734" y="979"/>
                  </a:moveTo>
                  <a:cubicBezTo>
                    <a:pt x="840" y="1193"/>
                    <a:pt x="82" y="1196"/>
                    <a:pt x="41" y="985"/>
                  </a:cubicBezTo>
                  <a:cubicBezTo>
                    <a:pt x="0" y="775"/>
                    <a:pt x="692" y="431"/>
                    <a:pt x="1585" y="217"/>
                  </a:cubicBezTo>
                  <a:cubicBezTo>
                    <a:pt x="2479" y="3"/>
                    <a:pt x="3237" y="0"/>
                    <a:pt x="3278" y="210"/>
                  </a:cubicBezTo>
                  <a:cubicBezTo>
                    <a:pt x="3319" y="421"/>
                    <a:pt x="2628" y="764"/>
                    <a:pt x="1734" y="9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63"/>
            <p:cNvSpPr>
              <a:spLocks/>
            </p:cNvSpPr>
            <p:nvPr userDrawn="1"/>
          </p:nvSpPr>
          <p:spPr bwMode="ltGray">
            <a:xfrm>
              <a:off x="-983" y="508"/>
              <a:ext cx="6709" cy="2578"/>
            </a:xfrm>
            <a:custGeom>
              <a:avLst/>
              <a:gdLst>
                <a:gd name="T0" fmla="*/ 1765 w 3359"/>
                <a:gd name="T1" fmla="*/ 1029 h 1291"/>
                <a:gd name="T2" fmla="*/ 47 w 3359"/>
                <a:gd name="T3" fmla="*/ 1080 h 1291"/>
                <a:gd name="T4" fmla="*/ 1594 w 3359"/>
                <a:gd name="T5" fmla="*/ 263 h 1291"/>
                <a:gd name="T6" fmla="*/ 3311 w 3359"/>
                <a:gd name="T7" fmla="*/ 212 h 1291"/>
                <a:gd name="T8" fmla="*/ 1765 w 3359"/>
                <a:gd name="T9" fmla="*/ 1029 h 1291"/>
              </a:gdLst>
              <a:ahLst/>
              <a:cxnLst>
                <a:cxn ang="0">
                  <a:pos x="T0" y="T1"/>
                </a:cxn>
                <a:cxn ang="0">
                  <a:pos x="T2" y="T3"/>
                </a:cxn>
                <a:cxn ang="0">
                  <a:pos x="T4" y="T5"/>
                </a:cxn>
                <a:cxn ang="0">
                  <a:pos x="T6" y="T7"/>
                </a:cxn>
                <a:cxn ang="0">
                  <a:pos x="T8" y="T9"/>
                </a:cxn>
              </a:cxnLst>
              <a:rect l="0" t="0" r="r" b="b"/>
              <a:pathLst>
                <a:path w="3359" h="1291">
                  <a:moveTo>
                    <a:pt x="1765" y="1029"/>
                  </a:moveTo>
                  <a:cubicBezTo>
                    <a:pt x="864" y="1268"/>
                    <a:pt x="95" y="1291"/>
                    <a:pt x="47" y="1080"/>
                  </a:cubicBezTo>
                  <a:cubicBezTo>
                    <a:pt x="0" y="868"/>
                    <a:pt x="692" y="502"/>
                    <a:pt x="1594" y="263"/>
                  </a:cubicBezTo>
                  <a:cubicBezTo>
                    <a:pt x="2495" y="23"/>
                    <a:pt x="3264" y="0"/>
                    <a:pt x="3311" y="212"/>
                  </a:cubicBezTo>
                  <a:cubicBezTo>
                    <a:pt x="3359" y="423"/>
                    <a:pt x="2666" y="789"/>
                    <a:pt x="1765" y="10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64"/>
            <p:cNvSpPr>
              <a:spLocks/>
            </p:cNvSpPr>
            <p:nvPr userDrawn="1"/>
          </p:nvSpPr>
          <p:spPr bwMode="ltGray">
            <a:xfrm>
              <a:off x="-1120" y="426"/>
              <a:ext cx="6786" cy="2770"/>
            </a:xfrm>
            <a:custGeom>
              <a:avLst/>
              <a:gdLst>
                <a:gd name="T0" fmla="*/ 1796 w 3398"/>
                <a:gd name="T1" fmla="*/ 1079 h 1387"/>
                <a:gd name="T2" fmla="*/ 54 w 3398"/>
                <a:gd name="T3" fmla="*/ 1174 h 1387"/>
                <a:gd name="T4" fmla="*/ 1602 w 3398"/>
                <a:gd name="T5" fmla="*/ 308 h 1387"/>
                <a:gd name="T6" fmla="*/ 3344 w 3398"/>
                <a:gd name="T7" fmla="*/ 213 h 1387"/>
                <a:gd name="T8" fmla="*/ 1796 w 3398"/>
                <a:gd name="T9" fmla="*/ 1079 h 1387"/>
              </a:gdLst>
              <a:ahLst/>
              <a:cxnLst>
                <a:cxn ang="0">
                  <a:pos x="T0" y="T1"/>
                </a:cxn>
                <a:cxn ang="0">
                  <a:pos x="T2" y="T3"/>
                </a:cxn>
                <a:cxn ang="0">
                  <a:pos x="T4" y="T5"/>
                </a:cxn>
                <a:cxn ang="0">
                  <a:pos x="T6" y="T7"/>
                </a:cxn>
                <a:cxn ang="0">
                  <a:pos x="T8" y="T9"/>
                </a:cxn>
              </a:cxnLst>
              <a:rect l="0" t="0" r="r" b="b"/>
              <a:pathLst>
                <a:path w="3398" h="1387">
                  <a:moveTo>
                    <a:pt x="1796" y="1079"/>
                  </a:moveTo>
                  <a:cubicBezTo>
                    <a:pt x="887" y="1344"/>
                    <a:pt x="107" y="1387"/>
                    <a:pt x="54" y="1174"/>
                  </a:cubicBezTo>
                  <a:cubicBezTo>
                    <a:pt x="0" y="961"/>
                    <a:pt x="693" y="573"/>
                    <a:pt x="1602" y="308"/>
                  </a:cubicBezTo>
                  <a:cubicBezTo>
                    <a:pt x="2510" y="43"/>
                    <a:pt x="3291" y="0"/>
                    <a:pt x="3344" y="213"/>
                  </a:cubicBezTo>
                  <a:cubicBezTo>
                    <a:pt x="3398" y="426"/>
                    <a:pt x="2705" y="813"/>
                    <a:pt x="1796" y="10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65"/>
            <p:cNvSpPr>
              <a:spLocks/>
            </p:cNvSpPr>
            <p:nvPr userDrawn="1"/>
          </p:nvSpPr>
          <p:spPr bwMode="ltGray">
            <a:xfrm>
              <a:off x="-1258" y="344"/>
              <a:ext cx="6864" cy="2960"/>
            </a:xfrm>
            <a:custGeom>
              <a:avLst/>
              <a:gdLst>
                <a:gd name="T0" fmla="*/ 1827 w 3437"/>
                <a:gd name="T1" fmla="*/ 1129 h 1482"/>
                <a:gd name="T2" fmla="*/ 60 w 3437"/>
                <a:gd name="T3" fmla="*/ 1268 h 1482"/>
                <a:gd name="T4" fmla="*/ 1610 w 3437"/>
                <a:gd name="T5" fmla="*/ 354 h 1482"/>
                <a:gd name="T6" fmla="*/ 3377 w 3437"/>
                <a:gd name="T7" fmla="*/ 214 h 1482"/>
                <a:gd name="T8" fmla="*/ 1827 w 3437"/>
                <a:gd name="T9" fmla="*/ 1129 h 1482"/>
              </a:gdLst>
              <a:ahLst/>
              <a:cxnLst>
                <a:cxn ang="0">
                  <a:pos x="T0" y="T1"/>
                </a:cxn>
                <a:cxn ang="0">
                  <a:pos x="T2" y="T3"/>
                </a:cxn>
                <a:cxn ang="0">
                  <a:pos x="T4" y="T5"/>
                </a:cxn>
                <a:cxn ang="0">
                  <a:pos x="T6" y="T7"/>
                </a:cxn>
                <a:cxn ang="0">
                  <a:pos x="T8" y="T9"/>
                </a:cxn>
              </a:cxnLst>
              <a:rect l="0" t="0" r="r" b="b"/>
              <a:pathLst>
                <a:path w="3437" h="1482">
                  <a:moveTo>
                    <a:pt x="1827" y="1129"/>
                  </a:moveTo>
                  <a:cubicBezTo>
                    <a:pt x="911" y="1420"/>
                    <a:pt x="120" y="1482"/>
                    <a:pt x="60" y="1268"/>
                  </a:cubicBezTo>
                  <a:cubicBezTo>
                    <a:pt x="0" y="1054"/>
                    <a:pt x="694" y="645"/>
                    <a:pt x="1610" y="354"/>
                  </a:cubicBezTo>
                  <a:cubicBezTo>
                    <a:pt x="2526" y="63"/>
                    <a:pt x="3317" y="0"/>
                    <a:pt x="3377" y="214"/>
                  </a:cubicBezTo>
                  <a:cubicBezTo>
                    <a:pt x="3437" y="428"/>
                    <a:pt x="2743" y="838"/>
                    <a:pt x="1827" y="11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6"/>
            <p:cNvSpPr>
              <a:spLocks/>
            </p:cNvSpPr>
            <p:nvPr userDrawn="1"/>
          </p:nvSpPr>
          <p:spPr bwMode="ltGray">
            <a:xfrm>
              <a:off x="-1398" y="262"/>
              <a:ext cx="6946" cy="3152"/>
            </a:xfrm>
            <a:custGeom>
              <a:avLst/>
              <a:gdLst>
                <a:gd name="T0" fmla="*/ 1859 w 3478"/>
                <a:gd name="T1" fmla="*/ 1179 h 1578"/>
                <a:gd name="T2" fmla="*/ 67 w 3478"/>
                <a:gd name="T3" fmla="*/ 1363 h 1578"/>
                <a:gd name="T4" fmla="*/ 1619 w 3478"/>
                <a:gd name="T5" fmla="*/ 399 h 1578"/>
                <a:gd name="T6" fmla="*/ 3412 w 3478"/>
                <a:gd name="T7" fmla="*/ 216 h 1578"/>
                <a:gd name="T8" fmla="*/ 1859 w 3478"/>
                <a:gd name="T9" fmla="*/ 1179 h 1578"/>
              </a:gdLst>
              <a:ahLst/>
              <a:cxnLst>
                <a:cxn ang="0">
                  <a:pos x="T0" y="T1"/>
                </a:cxn>
                <a:cxn ang="0">
                  <a:pos x="T2" y="T3"/>
                </a:cxn>
                <a:cxn ang="0">
                  <a:pos x="T4" y="T5"/>
                </a:cxn>
                <a:cxn ang="0">
                  <a:pos x="T6" y="T7"/>
                </a:cxn>
                <a:cxn ang="0">
                  <a:pos x="T8" y="T9"/>
                </a:cxn>
              </a:cxnLst>
              <a:rect l="0" t="0" r="r" b="b"/>
              <a:pathLst>
                <a:path w="3478" h="1578">
                  <a:moveTo>
                    <a:pt x="1859" y="1179"/>
                  </a:moveTo>
                  <a:cubicBezTo>
                    <a:pt x="936" y="1496"/>
                    <a:pt x="133" y="1578"/>
                    <a:pt x="67" y="1363"/>
                  </a:cubicBezTo>
                  <a:cubicBezTo>
                    <a:pt x="0" y="1147"/>
                    <a:pt x="695" y="716"/>
                    <a:pt x="1619" y="399"/>
                  </a:cubicBezTo>
                  <a:cubicBezTo>
                    <a:pt x="2543" y="83"/>
                    <a:pt x="3345" y="0"/>
                    <a:pt x="3412" y="216"/>
                  </a:cubicBezTo>
                  <a:cubicBezTo>
                    <a:pt x="3478" y="431"/>
                    <a:pt x="2783" y="862"/>
                    <a:pt x="1859" y="11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67"/>
            <p:cNvSpPr>
              <a:spLocks/>
            </p:cNvSpPr>
            <p:nvPr userDrawn="1"/>
          </p:nvSpPr>
          <p:spPr bwMode="ltGray">
            <a:xfrm>
              <a:off x="-1536" y="182"/>
              <a:ext cx="7024" cy="3341"/>
            </a:xfrm>
            <a:custGeom>
              <a:avLst/>
              <a:gdLst>
                <a:gd name="T0" fmla="*/ 1890 w 3517"/>
                <a:gd name="T1" fmla="*/ 1228 h 1673"/>
                <a:gd name="T2" fmla="*/ 73 w 3517"/>
                <a:gd name="T3" fmla="*/ 1456 h 1673"/>
                <a:gd name="T4" fmla="*/ 1627 w 3517"/>
                <a:gd name="T5" fmla="*/ 444 h 1673"/>
                <a:gd name="T6" fmla="*/ 3445 w 3517"/>
                <a:gd name="T7" fmla="*/ 216 h 1673"/>
                <a:gd name="T8" fmla="*/ 1890 w 3517"/>
                <a:gd name="T9" fmla="*/ 1228 h 1673"/>
              </a:gdLst>
              <a:ahLst/>
              <a:cxnLst>
                <a:cxn ang="0">
                  <a:pos x="T0" y="T1"/>
                </a:cxn>
                <a:cxn ang="0">
                  <a:pos x="T2" y="T3"/>
                </a:cxn>
                <a:cxn ang="0">
                  <a:pos x="T4" y="T5"/>
                </a:cxn>
                <a:cxn ang="0">
                  <a:pos x="T6" y="T7"/>
                </a:cxn>
                <a:cxn ang="0">
                  <a:pos x="T8" y="T9"/>
                </a:cxn>
              </a:cxnLst>
              <a:rect l="0" t="0" r="r" b="b"/>
              <a:pathLst>
                <a:path w="3517" h="1673">
                  <a:moveTo>
                    <a:pt x="1890" y="1228"/>
                  </a:moveTo>
                  <a:cubicBezTo>
                    <a:pt x="959" y="1571"/>
                    <a:pt x="145" y="1673"/>
                    <a:pt x="73" y="1456"/>
                  </a:cubicBezTo>
                  <a:cubicBezTo>
                    <a:pt x="0" y="1239"/>
                    <a:pt x="696" y="786"/>
                    <a:pt x="1627" y="444"/>
                  </a:cubicBezTo>
                  <a:cubicBezTo>
                    <a:pt x="2558" y="101"/>
                    <a:pt x="3372" y="0"/>
                    <a:pt x="3445" y="216"/>
                  </a:cubicBezTo>
                  <a:cubicBezTo>
                    <a:pt x="3517" y="433"/>
                    <a:pt x="2821" y="886"/>
                    <a:pt x="1890" y="122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68"/>
            <p:cNvSpPr>
              <a:spLocks/>
            </p:cNvSpPr>
            <p:nvPr userDrawn="1"/>
          </p:nvSpPr>
          <p:spPr bwMode="ltGray">
            <a:xfrm>
              <a:off x="-1674" y="100"/>
              <a:ext cx="7104" cy="3531"/>
            </a:xfrm>
            <a:custGeom>
              <a:avLst/>
              <a:gdLst>
                <a:gd name="T0" fmla="*/ 1921 w 3557"/>
                <a:gd name="T1" fmla="*/ 1278 h 1768"/>
                <a:gd name="T2" fmla="*/ 79 w 3557"/>
                <a:gd name="T3" fmla="*/ 1550 h 1768"/>
                <a:gd name="T4" fmla="*/ 1635 w 3557"/>
                <a:gd name="T5" fmla="*/ 489 h 1768"/>
                <a:gd name="T6" fmla="*/ 3478 w 3557"/>
                <a:gd name="T7" fmla="*/ 217 h 1768"/>
                <a:gd name="T8" fmla="*/ 1921 w 3557"/>
                <a:gd name="T9" fmla="*/ 1278 h 1768"/>
              </a:gdLst>
              <a:ahLst/>
              <a:cxnLst>
                <a:cxn ang="0">
                  <a:pos x="T0" y="T1"/>
                </a:cxn>
                <a:cxn ang="0">
                  <a:pos x="T2" y="T3"/>
                </a:cxn>
                <a:cxn ang="0">
                  <a:pos x="T4" y="T5"/>
                </a:cxn>
                <a:cxn ang="0">
                  <a:pos x="T6" y="T7"/>
                </a:cxn>
                <a:cxn ang="0">
                  <a:pos x="T8" y="T9"/>
                </a:cxn>
              </a:cxnLst>
              <a:rect l="0" t="0" r="r" b="b"/>
              <a:pathLst>
                <a:path w="3557" h="1768">
                  <a:moveTo>
                    <a:pt x="1921" y="1278"/>
                  </a:moveTo>
                  <a:cubicBezTo>
                    <a:pt x="983" y="1646"/>
                    <a:pt x="158" y="1768"/>
                    <a:pt x="79" y="1550"/>
                  </a:cubicBezTo>
                  <a:cubicBezTo>
                    <a:pt x="0" y="1332"/>
                    <a:pt x="697" y="858"/>
                    <a:pt x="1635" y="489"/>
                  </a:cubicBezTo>
                  <a:cubicBezTo>
                    <a:pt x="2574" y="121"/>
                    <a:pt x="3399" y="0"/>
                    <a:pt x="3478" y="217"/>
                  </a:cubicBezTo>
                  <a:cubicBezTo>
                    <a:pt x="3557" y="435"/>
                    <a:pt x="2860" y="910"/>
                    <a:pt x="1921" y="127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69"/>
            <p:cNvSpPr>
              <a:spLocks/>
            </p:cNvSpPr>
            <p:nvPr userDrawn="1"/>
          </p:nvSpPr>
          <p:spPr bwMode="ltGray">
            <a:xfrm>
              <a:off x="-1811" y="18"/>
              <a:ext cx="7181" cy="3723"/>
            </a:xfrm>
            <a:custGeom>
              <a:avLst/>
              <a:gdLst>
                <a:gd name="T0" fmla="*/ 1952 w 3596"/>
                <a:gd name="T1" fmla="*/ 1328 h 1864"/>
                <a:gd name="T2" fmla="*/ 85 w 3596"/>
                <a:gd name="T3" fmla="*/ 1645 h 1864"/>
                <a:gd name="T4" fmla="*/ 1644 w 3596"/>
                <a:gd name="T5" fmla="*/ 535 h 1864"/>
                <a:gd name="T6" fmla="*/ 3511 w 3596"/>
                <a:gd name="T7" fmla="*/ 219 h 1864"/>
                <a:gd name="T8" fmla="*/ 1952 w 3596"/>
                <a:gd name="T9" fmla="*/ 1328 h 1864"/>
              </a:gdLst>
              <a:ahLst/>
              <a:cxnLst>
                <a:cxn ang="0">
                  <a:pos x="T0" y="T1"/>
                </a:cxn>
                <a:cxn ang="0">
                  <a:pos x="T2" y="T3"/>
                </a:cxn>
                <a:cxn ang="0">
                  <a:pos x="T4" y="T5"/>
                </a:cxn>
                <a:cxn ang="0">
                  <a:pos x="T6" y="T7"/>
                </a:cxn>
                <a:cxn ang="0">
                  <a:pos x="T8" y="T9"/>
                </a:cxn>
              </a:cxnLst>
              <a:rect l="0" t="0" r="r" b="b"/>
              <a:pathLst>
                <a:path w="3596" h="1864">
                  <a:moveTo>
                    <a:pt x="1952" y="1328"/>
                  </a:moveTo>
                  <a:cubicBezTo>
                    <a:pt x="1006" y="1722"/>
                    <a:pt x="170" y="1864"/>
                    <a:pt x="85" y="1645"/>
                  </a:cubicBezTo>
                  <a:cubicBezTo>
                    <a:pt x="0" y="1426"/>
                    <a:pt x="698" y="929"/>
                    <a:pt x="1644" y="535"/>
                  </a:cubicBezTo>
                  <a:cubicBezTo>
                    <a:pt x="2590" y="141"/>
                    <a:pt x="3426" y="0"/>
                    <a:pt x="3511" y="219"/>
                  </a:cubicBezTo>
                  <a:cubicBezTo>
                    <a:pt x="3596" y="438"/>
                    <a:pt x="2898" y="935"/>
                    <a:pt x="1952" y="132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70"/>
            <p:cNvSpPr>
              <a:spLocks/>
            </p:cNvSpPr>
            <p:nvPr userDrawn="1"/>
          </p:nvSpPr>
          <p:spPr bwMode="ltGray">
            <a:xfrm>
              <a:off x="-1949" y="-64"/>
              <a:ext cx="7261" cy="3913"/>
            </a:xfrm>
            <a:custGeom>
              <a:avLst/>
              <a:gdLst>
                <a:gd name="T0" fmla="*/ 1983 w 3636"/>
                <a:gd name="T1" fmla="*/ 1379 h 1959"/>
                <a:gd name="T2" fmla="*/ 91 w 3636"/>
                <a:gd name="T3" fmla="*/ 1739 h 1959"/>
                <a:gd name="T4" fmla="*/ 1652 w 3636"/>
                <a:gd name="T5" fmla="*/ 581 h 1959"/>
                <a:gd name="T6" fmla="*/ 3544 w 3636"/>
                <a:gd name="T7" fmla="*/ 220 h 1959"/>
                <a:gd name="T8" fmla="*/ 1983 w 3636"/>
                <a:gd name="T9" fmla="*/ 1379 h 1959"/>
              </a:gdLst>
              <a:ahLst/>
              <a:cxnLst>
                <a:cxn ang="0">
                  <a:pos x="T0" y="T1"/>
                </a:cxn>
                <a:cxn ang="0">
                  <a:pos x="T2" y="T3"/>
                </a:cxn>
                <a:cxn ang="0">
                  <a:pos x="T4" y="T5"/>
                </a:cxn>
                <a:cxn ang="0">
                  <a:pos x="T6" y="T7"/>
                </a:cxn>
                <a:cxn ang="0">
                  <a:pos x="T8" y="T9"/>
                </a:cxn>
              </a:cxnLst>
              <a:rect l="0" t="0" r="r" b="b"/>
              <a:pathLst>
                <a:path w="3636" h="1959">
                  <a:moveTo>
                    <a:pt x="1983" y="1379"/>
                  </a:moveTo>
                  <a:cubicBezTo>
                    <a:pt x="1030" y="1798"/>
                    <a:pt x="183" y="1959"/>
                    <a:pt x="91" y="1739"/>
                  </a:cubicBezTo>
                  <a:cubicBezTo>
                    <a:pt x="0" y="1519"/>
                    <a:pt x="698" y="1000"/>
                    <a:pt x="1652" y="581"/>
                  </a:cubicBezTo>
                  <a:cubicBezTo>
                    <a:pt x="2605" y="161"/>
                    <a:pt x="3452" y="0"/>
                    <a:pt x="3544" y="220"/>
                  </a:cubicBezTo>
                  <a:cubicBezTo>
                    <a:pt x="3636" y="441"/>
                    <a:pt x="2937" y="959"/>
                    <a:pt x="1983" y="13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71"/>
            <p:cNvSpPr>
              <a:spLocks/>
            </p:cNvSpPr>
            <p:nvPr userDrawn="1"/>
          </p:nvSpPr>
          <p:spPr bwMode="ltGray">
            <a:xfrm>
              <a:off x="-2089" y="-145"/>
              <a:ext cx="7341" cy="4104"/>
            </a:xfrm>
            <a:custGeom>
              <a:avLst/>
              <a:gdLst>
                <a:gd name="T0" fmla="*/ 2015 w 3676"/>
                <a:gd name="T1" fmla="*/ 1429 h 2055"/>
                <a:gd name="T2" fmla="*/ 98 w 3676"/>
                <a:gd name="T3" fmla="*/ 1833 h 2055"/>
                <a:gd name="T4" fmla="*/ 1661 w 3676"/>
                <a:gd name="T5" fmla="*/ 626 h 2055"/>
                <a:gd name="T6" fmla="*/ 3578 w 3676"/>
                <a:gd name="T7" fmla="*/ 222 h 2055"/>
                <a:gd name="T8" fmla="*/ 2015 w 3676"/>
                <a:gd name="T9" fmla="*/ 1429 h 2055"/>
              </a:gdLst>
              <a:ahLst/>
              <a:cxnLst>
                <a:cxn ang="0">
                  <a:pos x="T0" y="T1"/>
                </a:cxn>
                <a:cxn ang="0">
                  <a:pos x="T2" y="T3"/>
                </a:cxn>
                <a:cxn ang="0">
                  <a:pos x="T4" y="T5"/>
                </a:cxn>
                <a:cxn ang="0">
                  <a:pos x="T6" y="T7"/>
                </a:cxn>
                <a:cxn ang="0">
                  <a:pos x="T8" y="T9"/>
                </a:cxn>
              </a:cxnLst>
              <a:rect l="0" t="0" r="r" b="b"/>
              <a:pathLst>
                <a:path w="3676" h="2055">
                  <a:moveTo>
                    <a:pt x="2015" y="1429"/>
                  </a:moveTo>
                  <a:cubicBezTo>
                    <a:pt x="1054" y="1874"/>
                    <a:pt x="196" y="2055"/>
                    <a:pt x="98" y="1833"/>
                  </a:cubicBezTo>
                  <a:cubicBezTo>
                    <a:pt x="0" y="1612"/>
                    <a:pt x="700" y="1071"/>
                    <a:pt x="1661" y="626"/>
                  </a:cubicBezTo>
                  <a:cubicBezTo>
                    <a:pt x="2622" y="181"/>
                    <a:pt x="3480" y="0"/>
                    <a:pt x="3578" y="222"/>
                  </a:cubicBezTo>
                  <a:cubicBezTo>
                    <a:pt x="3676" y="443"/>
                    <a:pt x="2976" y="984"/>
                    <a:pt x="2015" y="14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72"/>
            <p:cNvSpPr>
              <a:spLocks/>
            </p:cNvSpPr>
            <p:nvPr userDrawn="1"/>
          </p:nvSpPr>
          <p:spPr bwMode="ltGray">
            <a:xfrm>
              <a:off x="-2227" y="-227"/>
              <a:ext cx="7419" cy="4296"/>
            </a:xfrm>
            <a:custGeom>
              <a:avLst/>
              <a:gdLst>
                <a:gd name="T0" fmla="*/ 2046 w 3715"/>
                <a:gd name="T1" fmla="*/ 1479 h 2151"/>
                <a:gd name="T2" fmla="*/ 104 w 3715"/>
                <a:gd name="T3" fmla="*/ 1928 h 2151"/>
                <a:gd name="T4" fmla="*/ 1669 w 3715"/>
                <a:gd name="T5" fmla="*/ 672 h 2151"/>
                <a:gd name="T6" fmla="*/ 3611 w 3715"/>
                <a:gd name="T7" fmla="*/ 223 h 2151"/>
                <a:gd name="T8" fmla="*/ 2046 w 3715"/>
                <a:gd name="T9" fmla="*/ 1479 h 2151"/>
              </a:gdLst>
              <a:ahLst/>
              <a:cxnLst>
                <a:cxn ang="0">
                  <a:pos x="T0" y="T1"/>
                </a:cxn>
                <a:cxn ang="0">
                  <a:pos x="T2" y="T3"/>
                </a:cxn>
                <a:cxn ang="0">
                  <a:pos x="T4" y="T5"/>
                </a:cxn>
                <a:cxn ang="0">
                  <a:pos x="T6" y="T7"/>
                </a:cxn>
                <a:cxn ang="0">
                  <a:pos x="T8" y="T9"/>
                </a:cxn>
              </a:cxnLst>
              <a:rect l="0" t="0" r="r" b="b"/>
              <a:pathLst>
                <a:path w="3715" h="2151">
                  <a:moveTo>
                    <a:pt x="2046" y="1479"/>
                  </a:moveTo>
                  <a:cubicBezTo>
                    <a:pt x="1078" y="1950"/>
                    <a:pt x="208" y="2151"/>
                    <a:pt x="104" y="1928"/>
                  </a:cubicBezTo>
                  <a:cubicBezTo>
                    <a:pt x="0" y="1705"/>
                    <a:pt x="701" y="1143"/>
                    <a:pt x="1669" y="672"/>
                  </a:cubicBezTo>
                  <a:cubicBezTo>
                    <a:pt x="2637" y="201"/>
                    <a:pt x="3507" y="0"/>
                    <a:pt x="3611" y="223"/>
                  </a:cubicBezTo>
                  <a:cubicBezTo>
                    <a:pt x="3715" y="446"/>
                    <a:pt x="3015" y="1008"/>
                    <a:pt x="2046" y="14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73"/>
            <p:cNvSpPr>
              <a:spLocks/>
            </p:cNvSpPr>
            <p:nvPr userDrawn="1"/>
          </p:nvSpPr>
          <p:spPr bwMode="ltGray">
            <a:xfrm>
              <a:off x="-2365" y="-309"/>
              <a:ext cx="7500" cy="4485"/>
            </a:xfrm>
            <a:custGeom>
              <a:avLst/>
              <a:gdLst>
                <a:gd name="T0" fmla="*/ 2077 w 3755"/>
                <a:gd name="T1" fmla="*/ 1529 h 2246"/>
                <a:gd name="T2" fmla="*/ 110 w 3755"/>
                <a:gd name="T3" fmla="*/ 2022 h 2246"/>
                <a:gd name="T4" fmla="*/ 1677 w 3755"/>
                <a:gd name="T5" fmla="*/ 717 h 2246"/>
                <a:gd name="T6" fmla="*/ 3644 w 3755"/>
                <a:gd name="T7" fmla="*/ 224 h 2246"/>
                <a:gd name="T8" fmla="*/ 2077 w 3755"/>
                <a:gd name="T9" fmla="*/ 1529 h 2246"/>
              </a:gdLst>
              <a:ahLst/>
              <a:cxnLst>
                <a:cxn ang="0">
                  <a:pos x="T0" y="T1"/>
                </a:cxn>
                <a:cxn ang="0">
                  <a:pos x="T2" y="T3"/>
                </a:cxn>
                <a:cxn ang="0">
                  <a:pos x="T4" y="T5"/>
                </a:cxn>
                <a:cxn ang="0">
                  <a:pos x="T6" y="T7"/>
                </a:cxn>
                <a:cxn ang="0">
                  <a:pos x="T8" y="T9"/>
                </a:cxn>
              </a:cxnLst>
              <a:rect l="0" t="0" r="r" b="b"/>
              <a:pathLst>
                <a:path w="3755" h="2246">
                  <a:moveTo>
                    <a:pt x="2077" y="1529"/>
                  </a:moveTo>
                  <a:cubicBezTo>
                    <a:pt x="1102" y="2025"/>
                    <a:pt x="221" y="2246"/>
                    <a:pt x="110" y="2022"/>
                  </a:cubicBezTo>
                  <a:cubicBezTo>
                    <a:pt x="0" y="1798"/>
                    <a:pt x="701" y="1214"/>
                    <a:pt x="1677" y="717"/>
                  </a:cubicBezTo>
                  <a:cubicBezTo>
                    <a:pt x="2653" y="221"/>
                    <a:pt x="3534" y="0"/>
                    <a:pt x="3644" y="224"/>
                  </a:cubicBezTo>
                  <a:cubicBezTo>
                    <a:pt x="3755" y="449"/>
                    <a:pt x="3053" y="1033"/>
                    <a:pt x="2077" y="15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74"/>
            <p:cNvSpPr>
              <a:spLocks/>
            </p:cNvSpPr>
            <p:nvPr userDrawn="1"/>
          </p:nvSpPr>
          <p:spPr bwMode="ltGray">
            <a:xfrm>
              <a:off x="-2502" y="-391"/>
              <a:ext cx="7577" cy="4677"/>
            </a:xfrm>
            <a:custGeom>
              <a:avLst/>
              <a:gdLst>
                <a:gd name="T0" fmla="*/ 2108 w 3794"/>
                <a:gd name="T1" fmla="*/ 1579 h 2342"/>
                <a:gd name="T2" fmla="*/ 116 w 3794"/>
                <a:gd name="T3" fmla="*/ 2116 h 2342"/>
                <a:gd name="T4" fmla="*/ 1685 w 3794"/>
                <a:gd name="T5" fmla="*/ 763 h 2342"/>
                <a:gd name="T6" fmla="*/ 3677 w 3794"/>
                <a:gd name="T7" fmla="*/ 226 h 2342"/>
                <a:gd name="T8" fmla="*/ 2108 w 3794"/>
                <a:gd name="T9" fmla="*/ 1579 h 2342"/>
              </a:gdLst>
              <a:ahLst/>
              <a:cxnLst>
                <a:cxn ang="0">
                  <a:pos x="T0" y="T1"/>
                </a:cxn>
                <a:cxn ang="0">
                  <a:pos x="T2" y="T3"/>
                </a:cxn>
                <a:cxn ang="0">
                  <a:pos x="T4" y="T5"/>
                </a:cxn>
                <a:cxn ang="0">
                  <a:pos x="T6" y="T7"/>
                </a:cxn>
                <a:cxn ang="0">
                  <a:pos x="T8" y="T9"/>
                </a:cxn>
              </a:cxnLst>
              <a:rect l="0" t="0" r="r" b="b"/>
              <a:pathLst>
                <a:path w="3794" h="2342">
                  <a:moveTo>
                    <a:pt x="2108" y="1579"/>
                  </a:moveTo>
                  <a:cubicBezTo>
                    <a:pt x="1125" y="2101"/>
                    <a:pt x="233" y="2342"/>
                    <a:pt x="116" y="2116"/>
                  </a:cubicBezTo>
                  <a:cubicBezTo>
                    <a:pt x="0" y="1891"/>
                    <a:pt x="702" y="1285"/>
                    <a:pt x="1685" y="763"/>
                  </a:cubicBezTo>
                  <a:cubicBezTo>
                    <a:pt x="2669" y="241"/>
                    <a:pt x="3561" y="0"/>
                    <a:pt x="3677" y="226"/>
                  </a:cubicBezTo>
                  <a:cubicBezTo>
                    <a:pt x="3794" y="451"/>
                    <a:pt x="3092" y="1057"/>
                    <a:pt x="2108" y="15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75"/>
            <p:cNvSpPr>
              <a:spLocks/>
            </p:cNvSpPr>
            <p:nvPr userDrawn="1"/>
          </p:nvSpPr>
          <p:spPr bwMode="ltGray">
            <a:xfrm>
              <a:off x="-2642" y="-473"/>
              <a:ext cx="7659" cy="4867"/>
            </a:xfrm>
            <a:custGeom>
              <a:avLst/>
              <a:gdLst>
                <a:gd name="T0" fmla="*/ 2140 w 3835"/>
                <a:gd name="T1" fmla="*/ 1629 h 2437"/>
                <a:gd name="T2" fmla="*/ 123 w 3835"/>
                <a:gd name="T3" fmla="*/ 2211 h 2437"/>
                <a:gd name="T4" fmla="*/ 1695 w 3835"/>
                <a:gd name="T5" fmla="*/ 809 h 2437"/>
                <a:gd name="T6" fmla="*/ 3711 w 3835"/>
                <a:gd name="T7" fmla="*/ 227 h 2437"/>
                <a:gd name="T8" fmla="*/ 2140 w 3835"/>
                <a:gd name="T9" fmla="*/ 1629 h 2437"/>
              </a:gdLst>
              <a:ahLst/>
              <a:cxnLst>
                <a:cxn ang="0">
                  <a:pos x="T0" y="T1"/>
                </a:cxn>
                <a:cxn ang="0">
                  <a:pos x="T2" y="T3"/>
                </a:cxn>
                <a:cxn ang="0">
                  <a:pos x="T4" y="T5"/>
                </a:cxn>
                <a:cxn ang="0">
                  <a:pos x="T6" y="T7"/>
                </a:cxn>
                <a:cxn ang="0">
                  <a:pos x="T8" y="T9"/>
                </a:cxn>
              </a:cxnLst>
              <a:rect l="0" t="0" r="r" b="b"/>
              <a:pathLst>
                <a:path w="3835" h="2437">
                  <a:moveTo>
                    <a:pt x="2140" y="1629"/>
                  </a:moveTo>
                  <a:cubicBezTo>
                    <a:pt x="1150" y="2177"/>
                    <a:pt x="247" y="2437"/>
                    <a:pt x="123" y="2211"/>
                  </a:cubicBezTo>
                  <a:cubicBezTo>
                    <a:pt x="0" y="1984"/>
                    <a:pt x="704" y="1356"/>
                    <a:pt x="1695" y="809"/>
                  </a:cubicBezTo>
                  <a:cubicBezTo>
                    <a:pt x="2685" y="261"/>
                    <a:pt x="3588" y="0"/>
                    <a:pt x="3711" y="227"/>
                  </a:cubicBezTo>
                  <a:cubicBezTo>
                    <a:pt x="3835" y="454"/>
                    <a:pt x="3131" y="1082"/>
                    <a:pt x="2140" y="16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76"/>
            <p:cNvSpPr>
              <a:spLocks/>
            </p:cNvSpPr>
            <p:nvPr userDrawn="1"/>
          </p:nvSpPr>
          <p:spPr bwMode="ltGray">
            <a:xfrm>
              <a:off x="-2780" y="-553"/>
              <a:ext cx="7737" cy="5057"/>
            </a:xfrm>
            <a:custGeom>
              <a:avLst/>
              <a:gdLst>
                <a:gd name="T0" fmla="*/ 2172 w 3874"/>
                <a:gd name="T1" fmla="*/ 1678 h 2532"/>
                <a:gd name="T2" fmla="*/ 130 w 3874"/>
                <a:gd name="T3" fmla="*/ 2304 h 2532"/>
                <a:gd name="T4" fmla="*/ 1703 w 3874"/>
                <a:gd name="T5" fmla="*/ 853 h 2532"/>
                <a:gd name="T6" fmla="*/ 3745 w 3874"/>
                <a:gd name="T7" fmla="*/ 228 h 2532"/>
                <a:gd name="T8" fmla="*/ 2172 w 3874"/>
                <a:gd name="T9" fmla="*/ 1678 h 2532"/>
              </a:gdLst>
              <a:ahLst/>
              <a:cxnLst>
                <a:cxn ang="0">
                  <a:pos x="T0" y="T1"/>
                </a:cxn>
                <a:cxn ang="0">
                  <a:pos x="T2" y="T3"/>
                </a:cxn>
                <a:cxn ang="0">
                  <a:pos x="T4" y="T5"/>
                </a:cxn>
                <a:cxn ang="0">
                  <a:pos x="T6" y="T7"/>
                </a:cxn>
                <a:cxn ang="0">
                  <a:pos x="T8" y="T9"/>
                </a:cxn>
              </a:cxnLst>
              <a:rect l="0" t="0" r="r" b="b"/>
              <a:pathLst>
                <a:path w="3874" h="2532">
                  <a:moveTo>
                    <a:pt x="2172" y="1678"/>
                  </a:moveTo>
                  <a:cubicBezTo>
                    <a:pt x="1173" y="2252"/>
                    <a:pt x="259" y="2532"/>
                    <a:pt x="130" y="2304"/>
                  </a:cubicBezTo>
                  <a:cubicBezTo>
                    <a:pt x="0" y="2076"/>
                    <a:pt x="704" y="1427"/>
                    <a:pt x="1703" y="853"/>
                  </a:cubicBezTo>
                  <a:cubicBezTo>
                    <a:pt x="2701" y="280"/>
                    <a:pt x="3615" y="0"/>
                    <a:pt x="3745" y="228"/>
                  </a:cubicBezTo>
                  <a:cubicBezTo>
                    <a:pt x="3874" y="455"/>
                    <a:pt x="3170" y="1105"/>
                    <a:pt x="2172" y="1678"/>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77"/>
            <p:cNvSpPr>
              <a:spLocks/>
            </p:cNvSpPr>
            <p:nvPr userDrawn="1"/>
          </p:nvSpPr>
          <p:spPr bwMode="ltGray">
            <a:xfrm>
              <a:off x="-2918" y="-635"/>
              <a:ext cx="7815" cy="5249"/>
            </a:xfrm>
            <a:custGeom>
              <a:avLst/>
              <a:gdLst>
                <a:gd name="T0" fmla="*/ 2203 w 3913"/>
                <a:gd name="T1" fmla="*/ 1729 h 2628"/>
                <a:gd name="T2" fmla="*/ 136 w 3913"/>
                <a:gd name="T3" fmla="*/ 2398 h 2628"/>
                <a:gd name="T4" fmla="*/ 1711 w 3913"/>
                <a:gd name="T5" fmla="*/ 899 h 2628"/>
                <a:gd name="T6" fmla="*/ 3778 w 3913"/>
                <a:gd name="T7" fmla="*/ 229 h 2628"/>
                <a:gd name="T8" fmla="*/ 2203 w 3913"/>
                <a:gd name="T9" fmla="*/ 1729 h 2628"/>
              </a:gdLst>
              <a:ahLst/>
              <a:cxnLst>
                <a:cxn ang="0">
                  <a:pos x="T0" y="T1"/>
                </a:cxn>
                <a:cxn ang="0">
                  <a:pos x="T2" y="T3"/>
                </a:cxn>
                <a:cxn ang="0">
                  <a:pos x="T4" y="T5"/>
                </a:cxn>
                <a:cxn ang="0">
                  <a:pos x="T6" y="T7"/>
                </a:cxn>
                <a:cxn ang="0">
                  <a:pos x="T8" y="T9"/>
                </a:cxn>
              </a:cxnLst>
              <a:rect l="0" t="0" r="r" b="b"/>
              <a:pathLst>
                <a:path w="3913" h="2628">
                  <a:moveTo>
                    <a:pt x="2203" y="1729"/>
                  </a:moveTo>
                  <a:cubicBezTo>
                    <a:pt x="1197" y="2328"/>
                    <a:pt x="271" y="2628"/>
                    <a:pt x="136" y="2398"/>
                  </a:cubicBezTo>
                  <a:cubicBezTo>
                    <a:pt x="0" y="2169"/>
                    <a:pt x="705" y="1498"/>
                    <a:pt x="1711" y="899"/>
                  </a:cubicBezTo>
                  <a:cubicBezTo>
                    <a:pt x="2717" y="300"/>
                    <a:pt x="3642" y="0"/>
                    <a:pt x="3778" y="229"/>
                  </a:cubicBezTo>
                  <a:cubicBezTo>
                    <a:pt x="3913" y="458"/>
                    <a:pt x="3208" y="1130"/>
                    <a:pt x="2203" y="172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8"/>
            <p:cNvSpPr>
              <a:spLocks/>
            </p:cNvSpPr>
            <p:nvPr userDrawn="1"/>
          </p:nvSpPr>
          <p:spPr bwMode="ltGray">
            <a:xfrm>
              <a:off x="-3056" y="-717"/>
              <a:ext cx="7895" cy="5439"/>
            </a:xfrm>
            <a:custGeom>
              <a:avLst/>
              <a:gdLst>
                <a:gd name="T0" fmla="*/ 2234 w 3953"/>
                <a:gd name="T1" fmla="*/ 1779 h 2723"/>
                <a:gd name="T2" fmla="*/ 3811 w 3953"/>
                <a:gd name="T3" fmla="*/ 230 h 2723"/>
                <a:gd name="T4" fmla="*/ 1719 w 3953"/>
                <a:gd name="T5" fmla="*/ 944 h 2723"/>
                <a:gd name="T6" fmla="*/ 142 w 3953"/>
                <a:gd name="T7" fmla="*/ 2493 h 2723"/>
                <a:gd name="T8" fmla="*/ 2234 w 3953"/>
                <a:gd name="T9" fmla="*/ 1779 h 2723"/>
              </a:gdLst>
              <a:ahLst/>
              <a:cxnLst>
                <a:cxn ang="0">
                  <a:pos x="T0" y="T1"/>
                </a:cxn>
                <a:cxn ang="0">
                  <a:pos x="T2" y="T3"/>
                </a:cxn>
                <a:cxn ang="0">
                  <a:pos x="T4" y="T5"/>
                </a:cxn>
                <a:cxn ang="0">
                  <a:pos x="T6" y="T7"/>
                </a:cxn>
                <a:cxn ang="0">
                  <a:pos x="T8" y="T9"/>
                </a:cxn>
              </a:cxnLst>
              <a:rect l="0" t="0" r="r" b="b"/>
              <a:pathLst>
                <a:path w="3953" h="2723">
                  <a:moveTo>
                    <a:pt x="2234" y="1779"/>
                  </a:moveTo>
                  <a:cubicBezTo>
                    <a:pt x="3247" y="1154"/>
                    <a:pt x="3953" y="461"/>
                    <a:pt x="3811" y="230"/>
                  </a:cubicBezTo>
                  <a:cubicBezTo>
                    <a:pt x="3669" y="0"/>
                    <a:pt x="2732" y="320"/>
                    <a:pt x="1719" y="944"/>
                  </a:cubicBezTo>
                  <a:cubicBezTo>
                    <a:pt x="706" y="1569"/>
                    <a:pt x="0" y="2262"/>
                    <a:pt x="142" y="2493"/>
                  </a:cubicBezTo>
                  <a:cubicBezTo>
                    <a:pt x="284" y="2723"/>
                    <a:pt x="1220" y="2404"/>
                    <a:pt x="2234" y="1779"/>
                  </a:cubicBezTo>
                  <a:close/>
                </a:path>
              </a:pathLst>
            </a:custGeom>
            <a:noFill/>
            <a:ln w="3" cap="flat">
              <a:solidFill>
                <a:srgbClr val="AFCD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Freeform 9"/>
          <p:cNvSpPr>
            <a:spLocks/>
          </p:cNvSpPr>
          <p:nvPr userDrawn="1"/>
        </p:nvSpPr>
        <p:spPr bwMode="auto">
          <a:xfrm>
            <a:off x="1265436" y="3377733"/>
            <a:ext cx="0" cy="86890"/>
          </a:xfrm>
          <a:custGeom>
            <a:avLst/>
            <a:gdLst>
              <a:gd name="T0" fmla="*/ 0 h 55"/>
              <a:gd name="T1" fmla="*/ 55 h 55"/>
              <a:gd name="T2" fmla="*/ 0 h 55"/>
              <a:gd name="T3" fmla="*/ 0 h 55"/>
            </a:gdLst>
            <a:ahLst/>
            <a:cxnLst>
              <a:cxn ang="0">
                <a:pos x="0" y="T0"/>
              </a:cxn>
              <a:cxn ang="0">
                <a:pos x="0" y="T1"/>
              </a:cxn>
              <a:cxn ang="0">
                <a:pos x="0" y="T2"/>
              </a:cxn>
              <a:cxn ang="0">
                <a:pos x="0" y="T3"/>
              </a:cxn>
            </a:cxnLst>
            <a:rect l="0" t="0" r="r" b="b"/>
            <a:pathLst>
              <a:path h="55">
                <a:moveTo>
                  <a:pt x="0" y="0"/>
                </a:moveTo>
                <a:lnTo>
                  <a:pt x="0" y="55"/>
                </a:lnTo>
                <a:lnTo>
                  <a:pt x="0" y="0"/>
                </a:lnTo>
                <a:lnTo>
                  <a:pt x="0" y="0"/>
                </a:lnTo>
                <a:close/>
              </a:path>
            </a:pathLst>
          </a:custGeom>
          <a:solidFill>
            <a:srgbClr val="FFF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Header"/>
          <p:cNvGrpSpPr/>
          <p:nvPr userDrawn="1"/>
        </p:nvGrpSpPr>
        <p:grpSpPr bwMode="ltGray">
          <a:xfrm>
            <a:off x="0" y="704231"/>
            <a:ext cx="9144000" cy="3791569"/>
            <a:chOff x="0" y="1974852"/>
            <a:chExt cx="9144000" cy="3791569"/>
          </a:xfrm>
        </p:grpSpPr>
        <p:sp>
          <p:nvSpPr>
            <p:cNvPr id="8" name="White Background"/>
            <p:cNvSpPr>
              <a:spLocks/>
            </p:cNvSpPr>
            <p:nvPr userDrawn="1"/>
          </p:nvSpPr>
          <p:spPr bwMode="ltGray">
            <a:xfrm>
              <a:off x="0" y="1974852"/>
              <a:ext cx="9144000" cy="3791569"/>
            </a:xfrm>
            <a:custGeom>
              <a:avLst/>
              <a:gdLst>
                <a:gd name="T0" fmla="*/ 4608 w 4608"/>
                <a:gd name="T1" fmla="*/ 1097 h 1910"/>
                <a:gd name="T2" fmla="*/ 0 w 4608"/>
                <a:gd name="T3" fmla="*/ 1910 h 1910"/>
                <a:gd name="T4" fmla="*/ 0 w 4608"/>
                <a:gd name="T5" fmla="*/ 811 h 1910"/>
                <a:gd name="T6" fmla="*/ 546 w 4608"/>
                <a:gd name="T7" fmla="*/ 715 h 1910"/>
                <a:gd name="T8" fmla="*/ 638 w 4608"/>
                <a:gd name="T9" fmla="*/ 707 h 1910"/>
                <a:gd name="T10" fmla="*/ 933 w 4608"/>
                <a:gd name="T11" fmla="*/ 798 h 1910"/>
                <a:gd name="T12" fmla="*/ 1265 w 4608"/>
                <a:gd name="T13" fmla="*/ 589 h 1910"/>
                <a:gd name="T14" fmla="*/ 4608 w 4608"/>
                <a:gd name="T15" fmla="*/ 0 h 1910"/>
                <a:gd name="T16" fmla="*/ 4608 w 4608"/>
                <a:gd name="T17" fmla="*/ 1097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 h="1910">
                  <a:moveTo>
                    <a:pt x="4608" y="1097"/>
                  </a:moveTo>
                  <a:cubicBezTo>
                    <a:pt x="0" y="1910"/>
                    <a:pt x="0" y="1910"/>
                    <a:pt x="0" y="1910"/>
                  </a:cubicBezTo>
                  <a:cubicBezTo>
                    <a:pt x="0" y="811"/>
                    <a:pt x="0" y="811"/>
                    <a:pt x="0" y="811"/>
                  </a:cubicBezTo>
                  <a:cubicBezTo>
                    <a:pt x="546" y="715"/>
                    <a:pt x="546" y="715"/>
                    <a:pt x="546" y="715"/>
                  </a:cubicBezTo>
                  <a:cubicBezTo>
                    <a:pt x="579" y="709"/>
                    <a:pt x="609" y="707"/>
                    <a:pt x="638" y="707"/>
                  </a:cubicBezTo>
                  <a:cubicBezTo>
                    <a:pt x="744" y="707"/>
                    <a:pt x="846" y="739"/>
                    <a:pt x="933" y="798"/>
                  </a:cubicBezTo>
                  <a:cubicBezTo>
                    <a:pt x="1009" y="691"/>
                    <a:pt x="1126" y="613"/>
                    <a:pt x="1265" y="589"/>
                  </a:cubicBezTo>
                  <a:cubicBezTo>
                    <a:pt x="4608" y="0"/>
                    <a:pt x="4608" y="0"/>
                    <a:pt x="4608" y="0"/>
                  </a:cubicBezTo>
                  <a:cubicBezTo>
                    <a:pt x="4608" y="1097"/>
                    <a:pt x="4608" y="1097"/>
                    <a:pt x="4608" y="10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Blue Oval"/>
            <p:cNvSpPr>
              <a:spLocks/>
            </p:cNvSpPr>
            <p:nvPr userDrawn="1"/>
          </p:nvSpPr>
          <p:spPr bwMode="ltGray">
            <a:xfrm>
              <a:off x="1914742" y="2060162"/>
              <a:ext cx="7229258" cy="3039574"/>
            </a:xfrm>
            <a:custGeom>
              <a:avLst/>
              <a:gdLst>
                <a:gd name="T0" fmla="*/ 3643 w 3643"/>
                <a:gd name="T1" fmla="*/ 967 h 1531"/>
                <a:gd name="T2" fmla="*/ 473 w 3643"/>
                <a:gd name="T3" fmla="*/ 1524 h 1531"/>
                <a:gd name="T4" fmla="*/ 389 w 3643"/>
                <a:gd name="T5" fmla="*/ 1531 h 1531"/>
                <a:gd name="T6" fmla="*/ 119 w 3643"/>
                <a:gd name="T7" fmla="*/ 1446 h 1531"/>
                <a:gd name="T8" fmla="*/ 193 w 3643"/>
                <a:gd name="T9" fmla="*/ 1184 h 1531"/>
                <a:gd name="T10" fmla="*/ 185 w 3643"/>
                <a:gd name="T11" fmla="*/ 1093 h 1531"/>
                <a:gd name="T12" fmla="*/ 5 w 3643"/>
                <a:gd name="T13" fmla="*/ 783 h 1531"/>
                <a:gd name="T14" fmla="*/ 0 w 3643"/>
                <a:gd name="T15" fmla="*/ 781 h 1531"/>
                <a:gd name="T16" fmla="*/ 308 w 3643"/>
                <a:gd name="T17" fmla="*/ 588 h 1531"/>
                <a:gd name="T18" fmla="*/ 3643 w 3643"/>
                <a:gd name="T19" fmla="*/ 0 h 1531"/>
                <a:gd name="T20" fmla="*/ 3643 w 3643"/>
                <a:gd name="T21" fmla="*/ 967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3" h="1531">
                  <a:moveTo>
                    <a:pt x="3643" y="967"/>
                  </a:moveTo>
                  <a:cubicBezTo>
                    <a:pt x="473" y="1524"/>
                    <a:pt x="473" y="1524"/>
                    <a:pt x="473" y="1524"/>
                  </a:cubicBezTo>
                  <a:cubicBezTo>
                    <a:pt x="445" y="1528"/>
                    <a:pt x="417" y="1531"/>
                    <a:pt x="389" y="1531"/>
                  </a:cubicBezTo>
                  <a:cubicBezTo>
                    <a:pt x="291" y="1531"/>
                    <a:pt x="198" y="1500"/>
                    <a:pt x="119" y="1446"/>
                  </a:cubicBezTo>
                  <a:cubicBezTo>
                    <a:pt x="167" y="1366"/>
                    <a:pt x="193" y="1275"/>
                    <a:pt x="193" y="1184"/>
                  </a:cubicBezTo>
                  <a:cubicBezTo>
                    <a:pt x="193" y="1153"/>
                    <a:pt x="189" y="1123"/>
                    <a:pt x="185" y="1093"/>
                  </a:cubicBezTo>
                  <a:cubicBezTo>
                    <a:pt x="163" y="971"/>
                    <a:pt x="100" y="863"/>
                    <a:pt x="5" y="783"/>
                  </a:cubicBezTo>
                  <a:cubicBezTo>
                    <a:pt x="2" y="783"/>
                    <a:pt x="2" y="781"/>
                    <a:pt x="0" y="781"/>
                  </a:cubicBezTo>
                  <a:cubicBezTo>
                    <a:pt x="72" y="683"/>
                    <a:pt x="178" y="609"/>
                    <a:pt x="308" y="588"/>
                  </a:cubicBezTo>
                  <a:cubicBezTo>
                    <a:pt x="3643" y="0"/>
                    <a:pt x="3643" y="0"/>
                    <a:pt x="3643" y="0"/>
                  </a:cubicBezTo>
                  <a:cubicBezTo>
                    <a:pt x="3643" y="967"/>
                    <a:pt x="3643" y="967"/>
                    <a:pt x="3643" y="967"/>
                  </a:cubicBezTo>
                  <a:close/>
                </a:path>
              </a:pathLst>
            </a:custGeom>
            <a:solidFill>
              <a:srgbClr val="00467F"/>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Gold Oval"/>
            <p:cNvSpPr>
              <a:spLocks/>
            </p:cNvSpPr>
            <p:nvPr userDrawn="1"/>
          </p:nvSpPr>
          <p:spPr bwMode="ltGray">
            <a:xfrm>
              <a:off x="0" y="3464623"/>
              <a:ext cx="2211748" cy="2124858"/>
            </a:xfrm>
            <a:custGeom>
              <a:avLst/>
              <a:gdLst>
                <a:gd name="T0" fmla="*/ 638 w 1115"/>
                <a:gd name="T1" fmla="*/ 0 h 1071"/>
                <a:gd name="T2" fmla="*/ 1106 w 1115"/>
                <a:gd name="T3" fmla="*/ 392 h 1071"/>
                <a:gd name="T4" fmla="*/ 1115 w 1115"/>
                <a:gd name="T5" fmla="*/ 475 h 1071"/>
                <a:gd name="T6" fmla="*/ 720 w 1115"/>
                <a:gd name="T7" fmla="*/ 943 h 1071"/>
                <a:gd name="T8" fmla="*/ 0 w 1115"/>
                <a:gd name="T9" fmla="*/ 1071 h 1071"/>
                <a:gd name="T10" fmla="*/ 0 w 1115"/>
                <a:gd name="T11" fmla="*/ 104 h 1071"/>
                <a:gd name="T12" fmla="*/ 555 w 1115"/>
                <a:gd name="T13" fmla="*/ 6 h 1071"/>
                <a:gd name="T14" fmla="*/ 638 w 1115"/>
                <a:gd name="T15" fmla="*/ 0 h 10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071">
                  <a:moveTo>
                    <a:pt x="638" y="0"/>
                  </a:moveTo>
                  <a:cubicBezTo>
                    <a:pt x="865" y="0"/>
                    <a:pt x="1067" y="162"/>
                    <a:pt x="1106" y="392"/>
                  </a:cubicBezTo>
                  <a:cubicBezTo>
                    <a:pt x="1111" y="420"/>
                    <a:pt x="1115" y="449"/>
                    <a:pt x="1115" y="475"/>
                  </a:cubicBezTo>
                  <a:cubicBezTo>
                    <a:pt x="1115" y="702"/>
                    <a:pt x="952" y="902"/>
                    <a:pt x="720" y="943"/>
                  </a:cubicBezTo>
                  <a:cubicBezTo>
                    <a:pt x="0" y="1071"/>
                    <a:pt x="0" y="1071"/>
                    <a:pt x="0" y="1071"/>
                  </a:cubicBezTo>
                  <a:cubicBezTo>
                    <a:pt x="0" y="104"/>
                    <a:pt x="0" y="104"/>
                    <a:pt x="0" y="104"/>
                  </a:cubicBezTo>
                  <a:cubicBezTo>
                    <a:pt x="555" y="6"/>
                    <a:pt x="555" y="6"/>
                    <a:pt x="555" y="6"/>
                  </a:cubicBezTo>
                  <a:cubicBezTo>
                    <a:pt x="583" y="2"/>
                    <a:pt x="612" y="0"/>
                    <a:pt x="638" y="0"/>
                  </a:cubicBezTo>
                  <a:close/>
                </a:path>
              </a:pathLst>
            </a:custGeom>
            <a:solidFill>
              <a:srgbClr val="FFCB08"/>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IOP Logo"/>
            <p:cNvGrpSpPr/>
            <p:nvPr userDrawn="1"/>
          </p:nvGrpSpPr>
          <p:grpSpPr bwMode="ltGray">
            <a:xfrm>
              <a:off x="527660" y="3690537"/>
              <a:ext cx="1409200" cy="1407620"/>
              <a:chOff x="527660" y="3690537"/>
              <a:chExt cx="1409200" cy="1407620"/>
            </a:xfrm>
          </p:grpSpPr>
          <p:sp>
            <p:nvSpPr>
              <p:cNvPr id="11" name="Freeform 13"/>
              <p:cNvSpPr>
                <a:spLocks/>
              </p:cNvSpPr>
              <p:nvPr userDrawn="1"/>
            </p:nvSpPr>
            <p:spPr bwMode="ltGray">
              <a:xfrm>
                <a:off x="527660" y="3690537"/>
                <a:ext cx="1409200" cy="1407620"/>
              </a:xfrm>
              <a:custGeom>
                <a:avLst/>
                <a:gdLst>
                  <a:gd name="T0" fmla="*/ 710 w 710"/>
                  <a:gd name="T1" fmla="*/ 353 h 709"/>
                  <a:gd name="T2" fmla="*/ 356 w 710"/>
                  <a:gd name="T3" fmla="*/ 709 h 709"/>
                  <a:gd name="T4" fmla="*/ 0 w 710"/>
                  <a:gd name="T5" fmla="*/ 353 h 709"/>
                  <a:gd name="T6" fmla="*/ 356 w 710"/>
                  <a:gd name="T7" fmla="*/ 0 h 709"/>
                  <a:gd name="T8" fmla="*/ 710 w 710"/>
                  <a:gd name="T9" fmla="*/ 353 h 709"/>
                </a:gdLst>
                <a:ahLst/>
                <a:cxnLst>
                  <a:cxn ang="0">
                    <a:pos x="T0" y="T1"/>
                  </a:cxn>
                  <a:cxn ang="0">
                    <a:pos x="T2" y="T3"/>
                  </a:cxn>
                  <a:cxn ang="0">
                    <a:pos x="T4" y="T5"/>
                  </a:cxn>
                  <a:cxn ang="0">
                    <a:pos x="T6" y="T7"/>
                  </a:cxn>
                  <a:cxn ang="0">
                    <a:pos x="T8" y="T9"/>
                  </a:cxn>
                </a:cxnLst>
                <a:rect l="0" t="0" r="r" b="b"/>
                <a:pathLst>
                  <a:path w="710" h="709">
                    <a:moveTo>
                      <a:pt x="710" y="353"/>
                    </a:moveTo>
                    <a:cubicBezTo>
                      <a:pt x="710" y="550"/>
                      <a:pt x="551" y="709"/>
                      <a:pt x="356" y="709"/>
                    </a:cubicBezTo>
                    <a:cubicBezTo>
                      <a:pt x="159" y="709"/>
                      <a:pt x="0" y="550"/>
                      <a:pt x="0" y="353"/>
                    </a:cubicBezTo>
                    <a:cubicBezTo>
                      <a:pt x="0" y="158"/>
                      <a:pt x="159" y="0"/>
                      <a:pt x="356" y="0"/>
                    </a:cubicBezTo>
                    <a:cubicBezTo>
                      <a:pt x="551" y="0"/>
                      <a:pt x="710" y="158"/>
                      <a:pt x="710" y="353"/>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noEditPoints="1"/>
              </p:cNvSpPr>
              <p:nvPr userDrawn="1"/>
            </p:nvSpPr>
            <p:spPr bwMode="ltGray">
              <a:xfrm>
                <a:off x="751994" y="3862737"/>
                <a:ext cx="1052160" cy="1052160"/>
              </a:xfrm>
              <a:custGeom>
                <a:avLst/>
                <a:gdLst>
                  <a:gd name="T0" fmla="*/ 376 w 530"/>
                  <a:gd name="T1" fmla="*/ 284 h 530"/>
                  <a:gd name="T2" fmla="*/ 476 w 530"/>
                  <a:gd name="T3" fmla="*/ 253 h 530"/>
                  <a:gd name="T4" fmla="*/ 461 w 530"/>
                  <a:gd name="T5" fmla="*/ 64 h 530"/>
                  <a:gd name="T6" fmla="*/ 279 w 530"/>
                  <a:gd name="T7" fmla="*/ 48 h 530"/>
                  <a:gd name="T8" fmla="*/ 248 w 530"/>
                  <a:gd name="T9" fmla="*/ 161 h 530"/>
                  <a:gd name="T10" fmla="*/ 210 w 530"/>
                  <a:gd name="T11" fmla="*/ 125 h 530"/>
                  <a:gd name="T12" fmla="*/ 192 w 530"/>
                  <a:gd name="T13" fmla="*/ 146 h 530"/>
                  <a:gd name="T14" fmla="*/ 256 w 530"/>
                  <a:gd name="T15" fmla="*/ 204 h 530"/>
                  <a:gd name="T16" fmla="*/ 263 w 530"/>
                  <a:gd name="T17" fmla="*/ 211 h 530"/>
                  <a:gd name="T18" fmla="*/ 102 w 530"/>
                  <a:gd name="T19" fmla="*/ 225 h 530"/>
                  <a:gd name="T20" fmla="*/ 95 w 530"/>
                  <a:gd name="T21" fmla="*/ 395 h 530"/>
                  <a:gd name="T22" fmla="*/ 18 w 530"/>
                  <a:gd name="T23" fmla="*/ 317 h 530"/>
                  <a:gd name="T24" fmla="*/ 0 w 530"/>
                  <a:gd name="T25" fmla="*/ 338 h 530"/>
                  <a:gd name="T26" fmla="*/ 192 w 530"/>
                  <a:gd name="T27" fmla="*/ 530 h 530"/>
                  <a:gd name="T28" fmla="*/ 212 w 530"/>
                  <a:gd name="T29" fmla="*/ 512 h 530"/>
                  <a:gd name="T30" fmla="*/ 137 w 530"/>
                  <a:gd name="T31" fmla="*/ 436 h 530"/>
                  <a:gd name="T32" fmla="*/ 302 w 530"/>
                  <a:gd name="T33" fmla="*/ 430 h 530"/>
                  <a:gd name="T34" fmla="*/ 302 w 530"/>
                  <a:gd name="T35" fmla="*/ 427 h 530"/>
                  <a:gd name="T36" fmla="*/ 318 w 530"/>
                  <a:gd name="T37" fmla="*/ 266 h 530"/>
                  <a:gd name="T38" fmla="*/ 466 w 530"/>
                  <a:gd name="T39" fmla="*/ 414 h 530"/>
                  <a:gd name="T40" fmla="*/ 486 w 530"/>
                  <a:gd name="T41" fmla="*/ 396 h 530"/>
                  <a:gd name="T42" fmla="*/ 374 w 530"/>
                  <a:gd name="T43" fmla="*/ 284 h 530"/>
                  <a:gd name="T44" fmla="*/ 376 w 530"/>
                  <a:gd name="T45" fmla="*/ 284 h 530"/>
                  <a:gd name="T46" fmla="*/ 287 w 530"/>
                  <a:gd name="T47" fmla="*/ 412 h 530"/>
                  <a:gd name="T48" fmla="*/ 133 w 530"/>
                  <a:gd name="T49" fmla="*/ 396 h 530"/>
                  <a:gd name="T50" fmla="*/ 120 w 530"/>
                  <a:gd name="T51" fmla="*/ 240 h 530"/>
                  <a:gd name="T52" fmla="*/ 274 w 530"/>
                  <a:gd name="T53" fmla="*/ 253 h 530"/>
                  <a:gd name="T54" fmla="*/ 287 w 530"/>
                  <a:gd name="T55" fmla="*/ 412 h 530"/>
                  <a:gd name="T56" fmla="*/ 330 w 530"/>
                  <a:gd name="T57" fmla="*/ 240 h 530"/>
                  <a:gd name="T58" fmla="*/ 292 w 530"/>
                  <a:gd name="T59" fmla="*/ 202 h 530"/>
                  <a:gd name="T60" fmla="*/ 279 w 530"/>
                  <a:gd name="T61" fmla="*/ 184 h 530"/>
                  <a:gd name="T62" fmla="*/ 292 w 530"/>
                  <a:gd name="T63" fmla="*/ 69 h 530"/>
                  <a:gd name="T64" fmla="*/ 443 w 530"/>
                  <a:gd name="T65" fmla="*/ 84 h 530"/>
                  <a:gd name="T66" fmla="*/ 458 w 530"/>
                  <a:gd name="T67" fmla="*/ 240 h 530"/>
                  <a:gd name="T68" fmla="*/ 348 w 530"/>
                  <a:gd name="T69" fmla="*/ 253 h 530"/>
                  <a:gd name="T70" fmla="*/ 330 w 530"/>
                  <a:gd name="T71" fmla="*/ 24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0" h="530">
                    <a:moveTo>
                      <a:pt x="376" y="284"/>
                    </a:moveTo>
                    <a:cubicBezTo>
                      <a:pt x="412" y="294"/>
                      <a:pt x="448" y="281"/>
                      <a:pt x="476" y="253"/>
                    </a:cubicBezTo>
                    <a:cubicBezTo>
                      <a:pt x="522" y="207"/>
                      <a:pt x="530" y="130"/>
                      <a:pt x="461" y="64"/>
                    </a:cubicBezTo>
                    <a:cubicBezTo>
                      <a:pt x="404" y="7"/>
                      <a:pt x="330" y="0"/>
                      <a:pt x="279" y="48"/>
                    </a:cubicBezTo>
                    <a:cubicBezTo>
                      <a:pt x="246" y="82"/>
                      <a:pt x="238" y="120"/>
                      <a:pt x="248" y="161"/>
                    </a:cubicBezTo>
                    <a:cubicBezTo>
                      <a:pt x="210" y="125"/>
                      <a:pt x="210" y="125"/>
                      <a:pt x="210" y="125"/>
                    </a:cubicBezTo>
                    <a:cubicBezTo>
                      <a:pt x="192" y="146"/>
                      <a:pt x="192" y="146"/>
                      <a:pt x="192" y="146"/>
                    </a:cubicBezTo>
                    <a:cubicBezTo>
                      <a:pt x="212" y="161"/>
                      <a:pt x="230" y="179"/>
                      <a:pt x="256" y="204"/>
                    </a:cubicBezTo>
                    <a:cubicBezTo>
                      <a:pt x="263" y="211"/>
                      <a:pt x="263" y="211"/>
                      <a:pt x="263" y="211"/>
                    </a:cubicBezTo>
                    <a:cubicBezTo>
                      <a:pt x="209" y="176"/>
                      <a:pt x="148" y="180"/>
                      <a:pt x="102" y="225"/>
                    </a:cubicBezTo>
                    <a:cubicBezTo>
                      <a:pt x="61" y="266"/>
                      <a:pt x="51" y="335"/>
                      <a:pt x="95" y="395"/>
                    </a:cubicBezTo>
                    <a:cubicBezTo>
                      <a:pt x="18" y="317"/>
                      <a:pt x="18" y="317"/>
                      <a:pt x="18" y="317"/>
                    </a:cubicBezTo>
                    <a:cubicBezTo>
                      <a:pt x="0" y="338"/>
                      <a:pt x="0" y="338"/>
                      <a:pt x="0" y="338"/>
                    </a:cubicBezTo>
                    <a:cubicBezTo>
                      <a:pt x="192" y="530"/>
                      <a:pt x="192" y="530"/>
                      <a:pt x="192" y="530"/>
                    </a:cubicBezTo>
                    <a:cubicBezTo>
                      <a:pt x="212" y="512"/>
                      <a:pt x="212" y="512"/>
                      <a:pt x="212" y="512"/>
                    </a:cubicBezTo>
                    <a:cubicBezTo>
                      <a:pt x="137" y="436"/>
                      <a:pt x="137" y="436"/>
                      <a:pt x="137" y="436"/>
                    </a:cubicBezTo>
                    <a:cubicBezTo>
                      <a:pt x="193" y="478"/>
                      <a:pt x="259" y="472"/>
                      <a:pt x="302" y="430"/>
                    </a:cubicBezTo>
                    <a:cubicBezTo>
                      <a:pt x="302" y="427"/>
                      <a:pt x="302" y="427"/>
                      <a:pt x="302" y="427"/>
                    </a:cubicBezTo>
                    <a:cubicBezTo>
                      <a:pt x="339" y="392"/>
                      <a:pt x="358" y="327"/>
                      <a:pt x="318" y="266"/>
                    </a:cubicBezTo>
                    <a:cubicBezTo>
                      <a:pt x="466" y="414"/>
                      <a:pt x="466" y="414"/>
                      <a:pt x="466" y="414"/>
                    </a:cubicBezTo>
                    <a:cubicBezTo>
                      <a:pt x="486" y="396"/>
                      <a:pt x="486" y="396"/>
                      <a:pt x="486" y="396"/>
                    </a:cubicBezTo>
                    <a:cubicBezTo>
                      <a:pt x="374" y="284"/>
                      <a:pt x="374" y="284"/>
                      <a:pt x="374" y="284"/>
                    </a:cubicBezTo>
                    <a:lnTo>
                      <a:pt x="376" y="284"/>
                    </a:lnTo>
                    <a:close/>
                    <a:moveTo>
                      <a:pt x="287" y="412"/>
                    </a:moveTo>
                    <a:cubicBezTo>
                      <a:pt x="248" y="450"/>
                      <a:pt x="182" y="445"/>
                      <a:pt x="133" y="396"/>
                    </a:cubicBezTo>
                    <a:cubicBezTo>
                      <a:pt x="92" y="355"/>
                      <a:pt x="69" y="291"/>
                      <a:pt x="120" y="240"/>
                    </a:cubicBezTo>
                    <a:cubicBezTo>
                      <a:pt x="169" y="189"/>
                      <a:pt x="238" y="220"/>
                      <a:pt x="274" y="253"/>
                    </a:cubicBezTo>
                    <a:cubicBezTo>
                      <a:pt x="323" y="304"/>
                      <a:pt x="328" y="371"/>
                      <a:pt x="287" y="412"/>
                    </a:cubicBezTo>
                    <a:close/>
                    <a:moveTo>
                      <a:pt x="330" y="240"/>
                    </a:moveTo>
                    <a:cubicBezTo>
                      <a:pt x="292" y="202"/>
                      <a:pt x="292" y="202"/>
                      <a:pt x="292" y="202"/>
                    </a:cubicBezTo>
                    <a:cubicBezTo>
                      <a:pt x="287" y="197"/>
                      <a:pt x="282" y="189"/>
                      <a:pt x="279" y="184"/>
                    </a:cubicBezTo>
                    <a:cubicBezTo>
                      <a:pt x="256" y="143"/>
                      <a:pt x="264" y="97"/>
                      <a:pt x="292" y="69"/>
                    </a:cubicBezTo>
                    <a:cubicBezTo>
                      <a:pt x="335" y="25"/>
                      <a:pt x="399" y="41"/>
                      <a:pt x="443" y="84"/>
                    </a:cubicBezTo>
                    <a:cubicBezTo>
                      <a:pt x="494" y="135"/>
                      <a:pt x="504" y="194"/>
                      <a:pt x="458" y="240"/>
                    </a:cubicBezTo>
                    <a:cubicBezTo>
                      <a:pt x="430" y="268"/>
                      <a:pt x="384" y="276"/>
                      <a:pt x="348" y="253"/>
                    </a:cubicBezTo>
                    <a:cubicBezTo>
                      <a:pt x="340" y="250"/>
                      <a:pt x="335" y="245"/>
                      <a:pt x="330" y="240"/>
                    </a:cubicBezTo>
                    <a:close/>
                  </a:path>
                </a:pathLst>
              </a:custGeom>
              <a:solidFill>
                <a:srgbClr val="FFC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5"/>
              <p:cNvSpPr>
                <a:spLocks noChangeArrowheads="1"/>
              </p:cNvSpPr>
              <p:nvPr userDrawn="1"/>
            </p:nvSpPr>
            <p:spPr bwMode="ltGray">
              <a:xfrm>
                <a:off x="592433" y="4344583"/>
                <a:ext cx="127965" cy="127965"/>
              </a:xfrm>
              <a:prstGeom prst="ellipse">
                <a:avLst/>
              </a:pr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userDrawn="1"/>
        </p:nvSpPr>
        <p:spPr bwMode="white">
          <a:xfrm rot="20995124">
            <a:off x="2483501" y="1872772"/>
            <a:ext cx="5993564" cy="1025922"/>
          </a:xfrm>
          <a:prstGeom prst="rect">
            <a:avLst/>
          </a:prstGeom>
          <a:noFill/>
        </p:spPr>
        <p:txBody>
          <a:bodyPr wrap="none" lIns="0" tIns="0" rIns="0" bIns="0" rtlCol="0">
            <a:spAutoFit/>
          </a:bodyPr>
          <a:lstStyle/>
          <a:p>
            <a:pPr>
              <a:lnSpc>
                <a:spcPts val="4000"/>
              </a:lnSpc>
            </a:pPr>
            <a:r>
              <a:rPr lang="en-US" sz="3600" spc="-70" baseline="0" dirty="0" smtClean="0">
                <a:gradFill>
                  <a:gsLst>
                    <a:gs pos="0">
                      <a:srgbClr val="FFCB08"/>
                    </a:gs>
                    <a:gs pos="86000">
                      <a:srgbClr val="FFCB08"/>
                    </a:gs>
                  </a:gsLst>
                  <a:lin ang="5400000" scaled="0"/>
                </a:gradFill>
                <a:latin typeface="Segoe UI Semibold" pitchFamily="34" charset="0"/>
              </a:rPr>
              <a:t>Innovation Outreach Program</a:t>
            </a:r>
          </a:p>
          <a:p>
            <a:pPr>
              <a:lnSpc>
                <a:spcPts val="4000"/>
              </a:lnSpc>
            </a:pPr>
            <a:r>
              <a:rPr lang="en-US" sz="3600" spc="-70" baseline="0" dirty="0" smtClean="0">
                <a:gradFill>
                  <a:gsLst>
                    <a:gs pos="0">
                      <a:srgbClr val="FFFFFF"/>
                    </a:gs>
                    <a:gs pos="86000">
                      <a:srgbClr val="FFFFFF"/>
                    </a:gs>
                  </a:gsLst>
                  <a:lin ang="5400000" scaled="0"/>
                </a:gradFill>
                <a:latin typeface="Segoe UI Light" pitchFamily="34" charset="0"/>
              </a:rPr>
              <a:t>Privacy Conference 2011</a:t>
            </a:r>
            <a:endParaRPr lang="en-US" sz="3600" spc="-70" baseline="0" dirty="0" smtClean="0">
              <a:gradFill>
                <a:gsLst>
                  <a:gs pos="0">
                    <a:srgbClr val="FFCB08"/>
                  </a:gs>
                  <a:gs pos="86000">
                    <a:srgbClr val="FFCB08"/>
                  </a:gs>
                </a:gsLst>
                <a:lin ang="5400000" scaled="0"/>
              </a:gradFill>
              <a:latin typeface="Segoe UI Semibold" pitchFamily="34" charset="0"/>
            </a:endParaRPr>
          </a:p>
        </p:txBody>
      </p:sp>
      <p:grpSp>
        <p:nvGrpSpPr>
          <p:cNvPr id="17" name="Footer Bar"/>
          <p:cNvGrpSpPr>
            <a:grpSpLocks noChangeAspect="1"/>
          </p:cNvGrpSpPr>
          <p:nvPr userDrawn="1"/>
        </p:nvGrpSpPr>
        <p:grpSpPr bwMode="ltGray">
          <a:xfrm>
            <a:off x="-1" y="5751320"/>
            <a:ext cx="9144000" cy="1106680"/>
            <a:chOff x="0" y="3622"/>
            <a:chExt cx="5759" cy="697"/>
          </a:xfrm>
        </p:grpSpPr>
        <p:sp>
          <p:nvSpPr>
            <p:cNvPr id="19" name="White Background"/>
            <p:cNvSpPr>
              <a:spLocks/>
            </p:cNvSpPr>
            <p:nvPr userDrawn="1"/>
          </p:nvSpPr>
          <p:spPr bwMode="ltGray">
            <a:xfrm>
              <a:off x="0" y="3622"/>
              <a:ext cx="5759" cy="697"/>
            </a:xfrm>
            <a:custGeom>
              <a:avLst/>
              <a:gdLst>
                <a:gd name="T0" fmla="*/ 2126 w 2126"/>
                <a:gd name="T1" fmla="*/ 257 h 257"/>
                <a:gd name="T2" fmla="*/ 0 w 2126"/>
                <a:gd name="T3" fmla="*/ 257 h 257"/>
                <a:gd name="T4" fmla="*/ 0 w 2126"/>
                <a:gd name="T5" fmla="*/ 0 h 257"/>
                <a:gd name="T6" fmla="*/ 2126 w 2126"/>
                <a:gd name="T7" fmla="*/ 0 h 257"/>
                <a:gd name="T8" fmla="*/ 2126 w 2126"/>
                <a:gd name="T9" fmla="*/ 257 h 257"/>
              </a:gdLst>
              <a:ahLst/>
              <a:cxnLst>
                <a:cxn ang="0">
                  <a:pos x="T0" y="T1"/>
                </a:cxn>
                <a:cxn ang="0">
                  <a:pos x="T2" y="T3"/>
                </a:cxn>
                <a:cxn ang="0">
                  <a:pos x="T4" y="T5"/>
                </a:cxn>
                <a:cxn ang="0">
                  <a:pos x="T6" y="T7"/>
                </a:cxn>
                <a:cxn ang="0">
                  <a:pos x="T8" y="T9"/>
                </a:cxn>
              </a:cxnLst>
              <a:rect l="0" t="0" r="r" b="b"/>
              <a:pathLst>
                <a:path w="2126" h="257">
                  <a:moveTo>
                    <a:pt x="2126" y="257"/>
                  </a:moveTo>
                  <a:cubicBezTo>
                    <a:pt x="2126" y="257"/>
                    <a:pt x="0" y="257"/>
                    <a:pt x="0" y="257"/>
                  </a:cubicBezTo>
                  <a:cubicBezTo>
                    <a:pt x="0" y="257"/>
                    <a:pt x="0" y="0"/>
                    <a:pt x="0" y="0"/>
                  </a:cubicBezTo>
                  <a:cubicBezTo>
                    <a:pt x="0" y="0"/>
                    <a:pt x="2126" y="0"/>
                    <a:pt x="2126" y="0"/>
                  </a:cubicBezTo>
                  <a:cubicBezTo>
                    <a:pt x="2126" y="0"/>
                    <a:pt x="2126" y="257"/>
                    <a:pt x="2126"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Blue Oval"/>
            <p:cNvSpPr>
              <a:spLocks/>
            </p:cNvSpPr>
            <p:nvPr userDrawn="1"/>
          </p:nvSpPr>
          <p:spPr bwMode="ltGray">
            <a:xfrm>
              <a:off x="0" y="3733"/>
              <a:ext cx="3874" cy="586"/>
            </a:xfrm>
            <a:custGeom>
              <a:avLst/>
              <a:gdLst>
                <a:gd name="T0" fmla="*/ 1277 w 1430"/>
                <a:gd name="T1" fmla="*/ 0 h 216"/>
                <a:gd name="T2" fmla="*/ 1430 w 1430"/>
                <a:gd name="T3" fmla="*/ 62 h 216"/>
                <a:gd name="T4" fmla="*/ 1371 w 1430"/>
                <a:gd name="T5" fmla="*/ 216 h 216"/>
                <a:gd name="T6" fmla="*/ 0 w 1430"/>
                <a:gd name="T7" fmla="*/ 216 h 216"/>
                <a:gd name="T8" fmla="*/ 0 w 1430"/>
                <a:gd name="T9" fmla="*/ 0 h 216"/>
                <a:gd name="T10" fmla="*/ 1277 w 1430"/>
                <a:gd name="T11" fmla="*/ 0 h 216"/>
              </a:gdLst>
              <a:ahLst/>
              <a:cxnLst>
                <a:cxn ang="0">
                  <a:pos x="T0" y="T1"/>
                </a:cxn>
                <a:cxn ang="0">
                  <a:pos x="T2" y="T3"/>
                </a:cxn>
                <a:cxn ang="0">
                  <a:pos x="T4" y="T5"/>
                </a:cxn>
                <a:cxn ang="0">
                  <a:pos x="T6" y="T7"/>
                </a:cxn>
                <a:cxn ang="0">
                  <a:pos x="T8" y="T9"/>
                </a:cxn>
                <a:cxn ang="0">
                  <a:pos x="T10" y="T11"/>
                </a:cxn>
              </a:cxnLst>
              <a:rect l="0" t="0" r="r" b="b"/>
              <a:pathLst>
                <a:path w="1430" h="216">
                  <a:moveTo>
                    <a:pt x="1277" y="0"/>
                  </a:moveTo>
                  <a:cubicBezTo>
                    <a:pt x="1337" y="0"/>
                    <a:pt x="1391" y="24"/>
                    <a:pt x="1430" y="62"/>
                  </a:cubicBezTo>
                  <a:cubicBezTo>
                    <a:pt x="1394" y="104"/>
                    <a:pt x="1372" y="157"/>
                    <a:pt x="1371" y="216"/>
                  </a:cubicBezTo>
                  <a:cubicBezTo>
                    <a:pt x="1371" y="216"/>
                    <a:pt x="0" y="216"/>
                    <a:pt x="0" y="216"/>
                  </a:cubicBezTo>
                  <a:cubicBezTo>
                    <a:pt x="0" y="216"/>
                    <a:pt x="0" y="0"/>
                    <a:pt x="0" y="0"/>
                  </a:cubicBezTo>
                  <a:cubicBezTo>
                    <a:pt x="0" y="0"/>
                    <a:pt x="1277" y="0"/>
                    <a:pt x="1277"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Gold Oval"/>
            <p:cNvSpPr>
              <a:spLocks/>
            </p:cNvSpPr>
            <p:nvPr userDrawn="1"/>
          </p:nvSpPr>
          <p:spPr bwMode="ltGray">
            <a:xfrm>
              <a:off x="3765" y="3733"/>
              <a:ext cx="1994" cy="586"/>
            </a:xfrm>
            <a:custGeom>
              <a:avLst/>
              <a:gdLst>
                <a:gd name="T0" fmla="*/ 736 w 736"/>
                <a:gd name="T1" fmla="*/ 216 h 216"/>
                <a:gd name="T2" fmla="*/ 0 w 736"/>
                <a:gd name="T3" fmla="*/ 216 h 216"/>
                <a:gd name="T4" fmla="*/ 219 w 736"/>
                <a:gd name="T5" fmla="*/ 0 h 216"/>
                <a:gd name="T6" fmla="*/ 736 w 736"/>
                <a:gd name="T7" fmla="*/ 0 h 216"/>
                <a:gd name="T8" fmla="*/ 736 w 736"/>
                <a:gd name="T9" fmla="*/ 216 h 216"/>
              </a:gdLst>
              <a:ahLst/>
              <a:cxnLst>
                <a:cxn ang="0">
                  <a:pos x="T0" y="T1"/>
                </a:cxn>
                <a:cxn ang="0">
                  <a:pos x="T2" y="T3"/>
                </a:cxn>
                <a:cxn ang="0">
                  <a:pos x="T4" y="T5"/>
                </a:cxn>
                <a:cxn ang="0">
                  <a:pos x="T6" y="T7"/>
                </a:cxn>
                <a:cxn ang="0">
                  <a:pos x="T8" y="T9"/>
                </a:cxn>
              </a:cxnLst>
              <a:rect l="0" t="0" r="r" b="b"/>
              <a:pathLst>
                <a:path w="736" h="216">
                  <a:moveTo>
                    <a:pt x="736" y="216"/>
                  </a:moveTo>
                  <a:cubicBezTo>
                    <a:pt x="736" y="216"/>
                    <a:pt x="0" y="216"/>
                    <a:pt x="0" y="216"/>
                  </a:cubicBezTo>
                  <a:cubicBezTo>
                    <a:pt x="2" y="97"/>
                    <a:pt x="99" y="0"/>
                    <a:pt x="219" y="0"/>
                  </a:cubicBezTo>
                  <a:cubicBezTo>
                    <a:pt x="219" y="0"/>
                    <a:pt x="736" y="0"/>
                    <a:pt x="736" y="0"/>
                  </a:cubicBezTo>
                  <a:cubicBezTo>
                    <a:pt x="736" y="0"/>
                    <a:pt x="736" y="216"/>
                    <a:pt x="736" y="216"/>
                  </a:cubicBezTo>
                  <a:close/>
                </a:path>
              </a:pathLst>
            </a:custGeom>
            <a:solidFill>
              <a:srgbClr val="FFC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47" name="Footer Logo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 y="6070900"/>
            <a:ext cx="3537250" cy="6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6116281" y="4700826"/>
            <a:ext cx="2643544" cy="861774"/>
          </a:xfrm>
          <a:prstGeom prst="rect">
            <a:avLst/>
          </a:prstGeom>
          <a:noFill/>
        </p:spPr>
        <p:txBody>
          <a:bodyPr wrap="none" lIns="0" tIns="0" rIns="0" bIns="0" rtlCol="0">
            <a:spAutoFit/>
          </a:bodyPr>
          <a:lstStyle/>
          <a:p>
            <a:pPr algn="r"/>
            <a:r>
              <a:rPr lang="en-US" sz="2800" dirty="0" smtClean="0">
                <a:gradFill>
                  <a:gsLst>
                    <a:gs pos="0">
                      <a:srgbClr val="00467F"/>
                    </a:gs>
                    <a:gs pos="100000">
                      <a:srgbClr val="00467F"/>
                    </a:gs>
                  </a:gsLst>
                  <a:lin ang="5400000" scaled="0"/>
                </a:gradFill>
                <a:latin typeface="Segoe UI Semibold" pitchFamily="34" charset="0"/>
              </a:rPr>
              <a:t>New York</a:t>
            </a:r>
          </a:p>
          <a:p>
            <a:pPr algn="r"/>
            <a:r>
              <a:rPr lang="en-US" sz="2800" dirty="0" smtClean="0">
                <a:gradFill>
                  <a:gsLst>
                    <a:gs pos="0">
                      <a:srgbClr val="FFFFFF"/>
                    </a:gs>
                    <a:gs pos="100000">
                      <a:srgbClr val="FFFFFF"/>
                    </a:gs>
                  </a:gsLst>
                  <a:lin ang="5400000" scaled="0"/>
                </a:gradFill>
                <a:latin typeface="Segoe UI Light" pitchFamily="34" charset="0"/>
              </a:rPr>
              <a:t>April 26–27, 2011</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 id="2147483702"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p:titleStyle>
    <p:bodyStyle>
      <a:lvl1pPr marL="460375" indent="-460375" algn="l" defTabSz="914363" rtl="0" eaLnBrk="1" latinLnBrk="0" hangingPunct="1">
        <a:lnSpc>
          <a:spcPct val="90000"/>
        </a:lnSpc>
        <a:spcBef>
          <a:spcPct val="20000"/>
        </a:spcBef>
        <a:buClr>
          <a:schemeClr val="accent1"/>
        </a:buClr>
        <a:buSzPct val="90000"/>
        <a:buFont typeface="Wingdings" pitchFamily="2" charset="2"/>
        <a:buChar char="§"/>
        <a:defRPr sz="3200" kern="1200">
          <a:gradFill>
            <a:gsLst>
              <a:gs pos="0">
                <a:schemeClr val="tx1"/>
              </a:gs>
              <a:gs pos="86000">
                <a:schemeClr val="tx1"/>
              </a:gs>
            </a:gsLst>
            <a:lin ang="5400000" scaled="0"/>
          </a:gradFill>
          <a:latin typeface="Corbel" pitchFamily="34" charset="0"/>
          <a:ea typeface="+mn-ea"/>
          <a:cs typeface="+mn-cs"/>
        </a:defRPr>
      </a:lvl1pPr>
      <a:lvl2pPr marL="855663" indent="-395288" algn="l" defTabSz="914363" rtl="0" eaLnBrk="1" latinLnBrk="0" hangingPunct="1">
        <a:lnSpc>
          <a:spcPct val="90000"/>
        </a:lnSpc>
        <a:spcBef>
          <a:spcPct val="20000"/>
        </a:spcBef>
        <a:buClr>
          <a:schemeClr val="accent1"/>
        </a:buClr>
        <a:buSzPct val="90000"/>
        <a:buFont typeface="Wingdings" pitchFamily="2" charset="2"/>
        <a:buChar char="§"/>
        <a:defRPr sz="2800" kern="1200">
          <a:gradFill>
            <a:gsLst>
              <a:gs pos="0">
                <a:schemeClr val="tx1"/>
              </a:gs>
              <a:gs pos="86000">
                <a:schemeClr val="tx1"/>
              </a:gs>
            </a:gsLst>
            <a:lin ang="5400000" scaled="0"/>
          </a:gradFill>
          <a:latin typeface="Corbel" pitchFamily="34" charset="0"/>
          <a:ea typeface="+mn-ea"/>
          <a:cs typeface="+mn-cs"/>
        </a:defRPr>
      </a:lvl2pPr>
      <a:lvl3pPr marL="1258888" indent="-403225" algn="l" defTabSz="914363" rtl="0" eaLnBrk="1" latinLnBrk="0" hangingPunct="1">
        <a:lnSpc>
          <a:spcPct val="90000"/>
        </a:lnSpc>
        <a:spcBef>
          <a:spcPct val="20000"/>
        </a:spcBef>
        <a:buClr>
          <a:schemeClr val="accent1"/>
        </a:buClr>
        <a:buSzPct val="90000"/>
        <a:buFont typeface="Wingdings" pitchFamily="2" charset="2"/>
        <a:buChar char="§"/>
        <a:defRPr sz="2400" kern="1200">
          <a:gradFill>
            <a:gsLst>
              <a:gs pos="0">
                <a:schemeClr val="tx1"/>
              </a:gs>
              <a:gs pos="86000">
                <a:schemeClr val="tx1"/>
              </a:gs>
            </a:gsLst>
            <a:lin ang="5400000" scaled="0"/>
          </a:gradFill>
          <a:latin typeface="Corbel" pitchFamily="34" charset="0"/>
          <a:ea typeface="+mn-ea"/>
          <a:cs typeface="+mn-cs"/>
        </a:defRPr>
      </a:lvl3pPr>
      <a:lvl4pPr marL="1604963" indent="-346075" algn="l" defTabSz="914363" rtl="0" eaLnBrk="1" latinLnBrk="0" hangingPunct="1">
        <a:lnSpc>
          <a:spcPct val="90000"/>
        </a:lnSpc>
        <a:spcBef>
          <a:spcPct val="20000"/>
        </a:spcBef>
        <a:buClr>
          <a:schemeClr val="accent1"/>
        </a:buClr>
        <a:buSzPct val="90000"/>
        <a:buFont typeface="Wingdings" pitchFamily="2" charset="2"/>
        <a:buChar char="§"/>
        <a:defRPr sz="2000" kern="1200">
          <a:gradFill>
            <a:gsLst>
              <a:gs pos="0">
                <a:schemeClr val="tx1"/>
              </a:gs>
              <a:gs pos="86000">
                <a:schemeClr val="tx1"/>
              </a:gs>
            </a:gsLst>
            <a:lin ang="5400000" scaled="0"/>
          </a:gradFill>
          <a:latin typeface="Corbel" pitchFamily="34" charset="0"/>
          <a:ea typeface="+mn-ea"/>
          <a:cs typeface="+mn-cs"/>
        </a:defRPr>
      </a:lvl4pPr>
      <a:lvl5pPr marL="1941513" indent="-336550" algn="l" defTabSz="914363" rtl="0" eaLnBrk="1" latinLnBrk="0" hangingPunct="1">
        <a:lnSpc>
          <a:spcPct val="90000"/>
        </a:lnSpc>
        <a:spcBef>
          <a:spcPct val="20000"/>
        </a:spcBef>
        <a:buClr>
          <a:schemeClr val="accent1"/>
        </a:buClr>
        <a:buSzPct val="90000"/>
        <a:buFont typeface="Wingdings" pitchFamily="2" charset="2"/>
        <a:buChar char="§"/>
        <a:defRPr sz="2000" kern="1200">
          <a:gradFill>
            <a:gsLst>
              <a:gs pos="0">
                <a:schemeClr val="tx1"/>
              </a:gs>
              <a:gs pos="86000">
                <a:schemeClr val="tx1"/>
              </a:gs>
            </a:gsLst>
            <a:lin ang="5400000" scaled="0"/>
          </a:gradFill>
          <a:latin typeface="Corbel"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67F"/>
        </a:solidFill>
        <a:effectLst/>
      </p:bgPr>
    </p:bg>
    <p:spTree>
      <p:nvGrpSpPr>
        <p:cNvPr id="1" name=""/>
        <p:cNvGrpSpPr/>
        <p:nvPr/>
      </p:nvGrpSpPr>
      <p:grpSpPr>
        <a:xfrm>
          <a:off x="0" y="0"/>
          <a:ext cx="0" cy="0"/>
          <a:chOff x="0" y="0"/>
          <a:chExt cx="0" cy="0"/>
        </a:xfrm>
      </p:grpSpPr>
      <p:pic>
        <p:nvPicPr>
          <p:cNvPr id="5" name="Grid_Background_Top"/>
          <p:cNvPicPr>
            <a:picLocks noChangeAspect="1" noChangeArrowheads="1"/>
          </p:cNvPicPr>
          <p:nvPr/>
        </p:nvPicPr>
        <p:blipFill rotWithShape="1">
          <a:blip r:embed="rId3" cstate="email">
            <a:alphaModFix amt="10000"/>
            <a:extLst>
              <a:ext uri="{28A0092B-C50C-407E-A947-70E740481C1C}">
                <a14:useLocalDpi xmlns:a14="http://schemas.microsoft.com/office/drawing/2010/main"/>
              </a:ext>
            </a:extLst>
          </a:blip>
          <a:srcRect t="61654" r="6835"/>
          <a:stretch/>
        </p:blipFill>
        <p:spPr bwMode="ltGray">
          <a:xfrm>
            <a:off x="343833" y="0"/>
            <a:ext cx="8800167" cy="1772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acquisti@andrew.cmu.edu" TargetMode="External"/><Relationship Id="rId5" Type="http://schemas.openxmlformats.org/officeDocument/2006/relationships/hyperlink" Target="http://www.heinz.cmu.edu/~acquisti/economics-privacy.htm"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www.heinz.cmu.edu/~acquisti/face-recognition-study-FA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acquisti@andrew.cm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404446" y="2971800"/>
            <a:ext cx="8077200" cy="3276600"/>
          </a:xfrm>
        </p:spPr>
        <p:txBody>
          <a:bodyPr/>
          <a:lstStyle/>
          <a:p>
            <a:pPr>
              <a:lnSpc>
                <a:spcPct val="90000"/>
              </a:lnSpc>
              <a:buFontTx/>
              <a:buNone/>
            </a:pPr>
            <a:endParaRPr lang="en-US" sz="2400" dirty="0" smtClean="0">
              <a:solidFill>
                <a:srgbClr val="E2EAEA"/>
              </a:solidFill>
            </a:endParaRPr>
          </a:p>
          <a:p>
            <a:pPr>
              <a:lnSpc>
                <a:spcPct val="90000"/>
              </a:lnSpc>
              <a:buFontTx/>
              <a:buNone/>
            </a:pPr>
            <a:endParaRPr lang="en-US" sz="2400" dirty="0" smtClean="0">
              <a:solidFill>
                <a:srgbClr val="E2EAEA"/>
              </a:solidFill>
            </a:endParaRPr>
          </a:p>
          <a:p>
            <a:pPr>
              <a:lnSpc>
                <a:spcPct val="90000"/>
              </a:lnSpc>
              <a:buFontTx/>
              <a:buNone/>
            </a:pPr>
            <a:endParaRPr lang="en-US" sz="2400" dirty="0">
              <a:solidFill>
                <a:srgbClr val="E2EAEA"/>
              </a:solidFill>
            </a:endParaRPr>
          </a:p>
          <a:p>
            <a:pPr>
              <a:lnSpc>
                <a:spcPct val="90000"/>
              </a:lnSpc>
              <a:buFontTx/>
              <a:buNone/>
            </a:pPr>
            <a:r>
              <a:rPr lang="en-US" sz="2400" dirty="0" smtClean="0">
                <a:solidFill>
                  <a:srgbClr val="E2EAEA"/>
                </a:solidFill>
              </a:rPr>
              <a:t>Alessandro Acquisti</a:t>
            </a:r>
          </a:p>
          <a:p>
            <a:pPr>
              <a:lnSpc>
                <a:spcPct val="90000"/>
              </a:lnSpc>
              <a:buFontTx/>
              <a:buNone/>
            </a:pPr>
            <a:r>
              <a:rPr lang="en-US" sz="2400" dirty="0" smtClean="0">
                <a:solidFill>
                  <a:srgbClr val="E2EAEA"/>
                </a:solidFill>
              </a:rPr>
              <a:t>(with Ralph Gross and Fred Stutzman)</a:t>
            </a:r>
          </a:p>
          <a:p>
            <a:pPr>
              <a:lnSpc>
                <a:spcPct val="90000"/>
              </a:lnSpc>
              <a:buFontTx/>
              <a:buNone/>
            </a:pPr>
            <a:r>
              <a:rPr lang="en-US" sz="2000" dirty="0" smtClean="0">
                <a:solidFill>
                  <a:srgbClr val="E2EAEA"/>
                </a:solidFill>
              </a:rPr>
              <a:t>Carnegie Mellon University</a:t>
            </a:r>
          </a:p>
          <a:p>
            <a:pPr>
              <a:lnSpc>
                <a:spcPct val="90000"/>
              </a:lnSpc>
              <a:buFontTx/>
              <a:buNone/>
            </a:pPr>
            <a:endParaRPr lang="en-US" sz="2000" dirty="0">
              <a:solidFill>
                <a:srgbClr val="E2EAEA"/>
              </a:solidFill>
            </a:endParaRPr>
          </a:p>
          <a:p>
            <a:pPr>
              <a:lnSpc>
                <a:spcPct val="90000"/>
              </a:lnSpc>
              <a:buFontTx/>
              <a:buNone/>
            </a:pPr>
            <a:r>
              <a:rPr lang="en-US" sz="2000" i="1" dirty="0" smtClean="0">
                <a:solidFill>
                  <a:schemeClr val="bg1"/>
                </a:solidFill>
              </a:rPr>
              <a:t>Joint works with: 1) Ralph Gross and Fred Stutzman; 2) Sonam Samat, Eyal Peer,  Ralph Gross</a:t>
            </a:r>
          </a:p>
          <a:p>
            <a:r>
              <a:rPr lang="en-US" sz="2400" i="1" dirty="0" smtClean="0">
                <a:solidFill>
                  <a:srgbClr val="E2EAEA"/>
                </a:solidFill>
              </a:rPr>
              <a:t>National </a:t>
            </a:r>
            <a:r>
              <a:rPr lang="en-US" sz="2400" i="1" dirty="0">
                <a:solidFill>
                  <a:srgbClr val="E2EAEA"/>
                </a:solidFill>
              </a:rPr>
              <a:t>Telecommunications and Information Administration</a:t>
            </a:r>
          </a:p>
          <a:p>
            <a:r>
              <a:rPr lang="en-US" sz="2400" i="1" dirty="0">
                <a:solidFill>
                  <a:srgbClr val="E2EAEA"/>
                </a:solidFill>
              </a:rPr>
              <a:t>March 25, 2014 Privacy </a:t>
            </a:r>
            <a:r>
              <a:rPr lang="en-US" sz="2400" i="1" dirty="0" err="1">
                <a:solidFill>
                  <a:srgbClr val="E2EAEA"/>
                </a:solidFill>
              </a:rPr>
              <a:t>Multistakeholder</a:t>
            </a:r>
            <a:r>
              <a:rPr lang="en-US" sz="2400" i="1" dirty="0">
                <a:solidFill>
                  <a:srgbClr val="E2EAEA"/>
                </a:solidFill>
              </a:rPr>
              <a:t> Meeting</a:t>
            </a:r>
          </a:p>
          <a:p>
            <a:r>
              <a:rPr lang="en-US" sz="2400" i="1" dirty="0">
                <a:solidFill>
                  <a:srgbClr val="E2EAEA"/>
                </a:solidFill>
              </a:rPr>
              <a:t>Facial Recognition Technology</a:t>
            </a:r>
            <a:endParaRPr lang="fr-FR" sz="1800" i="1" dirty="0">
              <a:solidFill>
                <a:srgbClr val="E2EAEA"/>
              </a:solidFill>
            </a:endParaRPr>
          </a:p>
        </p:txBody>
      </p:sp>
      <p:sp>
        <p:nvSpPr>
          <p:cNvPr id="15364" name="Rectangle 4"/>
          <p:cNvSpPr>
            <a:spLocks/>
          </p:cNvSpPr>
          <p:nvPr/>
        </p:nvSpPr>
        <p:spPr bwMode="auto">
          <a:xfrm>
            <a:off x="304800" y="1066800"/>
            <a:ext cx="8534400" cy="1250950"/>
          </a:xfrm>
          <a:prstGeom prst="rect">
            <a:avLst/>
          </a:prstGeom>
          <a:noFill/>
          <a:ln w="9525">
            <a:noFill/>
            <a:miter lim="800000"/>
            <a:headEnd/>
            <a:tailEnd/>
          </a:ln>
        </p:spPr>
        <p:txBody>
          <a:bodyPr rIns="45720" anchor="ctr"/>
          <a:lstStyle/>
          <a:p>
            <a:r>
              <a:rPr lang="en-US" sz="4400" dirty="0" smtClean="0">
                <a:solidFill>
                  <a:srgbClr val="FFFF00"/>
                </a:solidFill>
                <a:latin typeface="Corbel" pitchFamily="34" charset="0"/>
              </a:rPr>
              <a:t>Privacy in </a:t>
            </a:r>
            <a:r>
              <a:rPr lang="en-US" sz="4400" dirty="0">
                <a:solidFill>
                  <a:srgbClr val="FFFF00"/>
                </a:solidFill>
                <a:latin typeface="Corbel" pitchFamily="34" charset="0"/>
              </a:rPr>
              <a:t>the Age </a:t>
            </a:r>
            <a:r>
              <a:rPr lang="en-US" sz="4400" dirty="0" smtClean="0">
                <a:solidFill>
                  <a:srgbClr val="FFFF00"/>
                </a:solidFill>
                <a:latin typeface="Corbel" pitchFamily="34" charset="0"/>
              </a:rPr>
              <a:t>of Augmented </a:t>
            </a:r>
            <a:r>
              <a:rPr lang="en-US" sz="4400" dirty="0">
                <a:solidFill>
                  <a:srgbClr val="FFFF00"/>
                </a:solidFill>
                <a:latin typeface="Corbel" pitchFamily="34" charset="0"/>
              </a:rPr>
              <a:t>Reality</a:t>
            </a:r>
            <a:endParaRPr lang="en-US" sz="2800" dirty="0">
              <a:solidFill>
                <a:srgbClr val="FFFF00"/>
              </a:solidFill>
              <a:latin typeface="Corbel" pitchFamily="34" charset="0"/>
            </a:endParaRPr>
          </a:p>
        </p:txBody>
      </p:sp>
      <p:cxnSp>
        <p:nvCxnSpPr>
          <p:cNvPr id="3" name="Straight Connector 2"/>
          <p:cNvCxnSpPr/>
          <p:nvPr/>
        </p:nvCxnSpPr>
        <p:spPr>
          <a:xfrm>
            <a:off x="0" y="5029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7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400"/>
            <a:ext cx="8305800" cy="1219200"/>
          </a:xfrm>
        </p:spPr>
        <p:txBody>
          <a:bodyPr>
            <a:normAutofit/>
          </a:bodyPr>
          <a:lstStyle/>
          <a:p>
            <a:pPr eaLnBrk="1" fontAlgn="auto" hangingPunct="1">
              <a:spcAft>
                <a:spcPts val="0"/>
              </a:spcAft>
              <a:defRPr/>
            </a:pPr>
            <a:r>
              <a:rPr lang="en-US" dirty="0" smtClean="0">
                <a:ea typeface="宋体"/>
                <a:cs typeface="宋体"/>
              </a:rPr>
              <a:t>Experiment 1: Evaluation</a:t>
            </a:r>
          </a:p>
        </p:txBody>
      </p:sp>
      <p:sp>
        <p:nvSpPr>
          <p:cNvPr id="64515" name="Rectangle 2"/>
          <p:cNvSpPr>
            <a:spLocks noGrp="1" noChangeArrowheads="1"/>
          </p:cNvSpPr>
          <p:nvPr>
            <p:ph idx="4294967295"/>
          </p:nvPr>
        </p:nvSpPr>
        <p:spPr>
          <a:xfrm>
            <a:off x="228600" y="1524000"/>
            <a:ext cx="8458200" cy="5176802"/>
          </a:xfrm>
        </p:spPr>
        <p:txBody>
          <a:bodyPr/>
          <a:lstStyle/>
          <a:p>
            <a:pPr>
              <a:lnSpc>
                <a:spcPct val="150000"/>
              </a:lnSpc>
            </a:pPr>
            <a:r>
              <a:rPr lang="en-US" sz="2400" dirty="0"/>
              <a:t>We only considered the best matching pair for each dating site profile (i.e., conservative approach)</a:t>
            </a:r>
          </a:p>
          <a:p>
            <a:pPr eaLnBrk="1" hangingPunct="1">
              <a:lnSpc>
                <a:spcPct val="150000"/>
              </a:lnSpc>
            </a:pPr>
            <a:r>
              <a:rPr lang="en-US" sz="2400" dirty="0" smtClean="0"/>
              <a:t>We compared more than 500 millions pairs using </a:t>
            </a:r>
            <a:r>
              <a:rPr lang="en-US" sz="2400" dirty="0" err="1" smtClean="0">
                <a:solidFill>
                  <a:schemeClr val="tx1"/>
                </a:solidFill>
              </a:rPr>
              <a:t>PittPatt</a:t>
            </a:r>
            <a:r>
              <a:rPr lang="en-US" sz="2400" dirty="0" smtClean="0">
                <a:solidFill>
                  <a:schemeClr val="tx1"/>
                </a:solidFill>
              </a:rPr>
              <a:t> </a:t>
            </a:r>
            <a:r>
              <a:rPr lang="en-US" sz="2400" dirty="0" smtClean="0"/>
              <a:t>and a commercial cloud computing cluster</a:t>
            </a:r>
          </a:p>
          <a:p>
            <a:pPr lvl="1">
              <a:lnSpc>
                <a:spcPct val="150000"/>
              </a:lnSpc>
            </a:pPr>
            <a:r>
              <a:rPr lang="en-US" sz="2000" dirty="0" smtClean="0"/>
              <a:t>Public data, accessible technologies</a:t>
            </a:r>
          </a:p>
          <a:p>
            <a:pPr>
              <a:lnSpc>
                <a:spcPct val="150000"/>
              </a:lnSpc>
            </a:pPr>
            <a:r>
              <a:rPr lang="en-US" sz="2400" dirty="0" smtClean="0"/>
              <a:t>We </a:t>
            </a:r>
            <a:r>
              <a:rPr lang="en-US" sz="2400" dirty="0" err="1" smtClean="0"/>
              <a:t>crowdsourced</a:t>
            </a:r>
            <a:r>
              <a:rPr lang="en-US" sz="2400" dirty="0" smtClean="0"/>
              <a:t> (via Amazon </a:t>
            </a:r>
            <a:r>
              <a:rPr lang="en-US" sz="2400" dirty="0" err="1" smtClean="0"/>
              <a:t>Mturk</a:t>
            </a:r>
            <a:r>
              <a:rPr lang="en-US" sz="2400" dirty="0" smtClean="0"/>
              <a:t>) the </a:t>
            </a:r>
            <a:r>
              <a:rPr lang="en-US" sz="2400" dirty="0"/>
              <a:t>validation of </a:t>
            </a:r>
            <a:r>
              <a:rPr lang="en-US" sz="2400" dirty="0" err="1"/>
              <a:t>PittPatt’s</a:t>
            </a:r>
            <a:r>
              <a:rPr lang="en-US" sz="2400" dirty="0"/>
              <a:t> scores </a:t>
            </a:r>
            <a:r>
              <a:rPr lang="en-US" sz="2400" dirty="0" smtClean="0"/>
              <a:t>(i.e., </a:t>
            </a:r>
            <a:r>
              <a:rPr lang="en-US" sz="2400" i="1" dirty="0" smtClean="0"/>
              <a:t>1=definitely </a:t>
            </a:r>
            <a:r>
              <a:rPr lang="en-US" sz="2400" i="1" dirty="0"/>
              <a:t>a match, 2=likely a match, 3=unsure, 4=likely not a match, 5=definitely not a match</a:t>
            </a:r>
            <a:r>
              <a:rPr lang="en-US" sz="2400" dirty="0"/>
              <a:t>)</a:t>
            </a:r>
          </a:p>
          <a:p>
            <a:pPr eaLnBrk="1" hangingPunct="1">
              <a:lnSpc>
                <a:spcPct val="150000"/>
              </a:lnSpc>
            </a:pPr>
            <a:endParaRPr lang="en-US" sz="2400" dirty="0" smtClean="0"/>
          </a:p>
        </p:txBody>
      </p:sp>
    </p:spTree>
    <p:extLst>
      <p:ext uri="{BB962C8B-B14F-4D97-AF65-F5344CB8AC3E}">
        <p14:creationId xmlns:p14="http://schemas.microsoft.com/office/powerpoint/2010/main" val="227561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fade">
                                      <p:cBhvr>
                                        <p:cTn id="10" dur="500"/>
                                        <p:tgtEl>
                                          <p:spTgt spid="645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fade">
                                      <p:cBhvr>
                                        <p:cTn id="15"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1: Results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268" y="2349317"/>
            <a:ext cx="1000132" cy="1232083"/>
          </a:xfrm>
          <a:prstGeom prst="rect">
            <a:avLst/>
          </a:prstGeom>
          <a:noFill/>
          <a:ln w="9525">
            <a:noFill/>
            <a:miter lim="800000"/>
            <a:headEnd/>
            <a:tailEnd/>
          </a:ln>
          <a:effectLst/>
        </p:spPr>
      </p:pic>
      <p:sp>
        <p:nvSpPr>
          <p:cNvPr id="5" name="TextBox 4"/>
          <p:cNvSpPr txBox="1"/>
          <p:nvPr/>
        </p:nvSpPr>
        <p:spPr>
          <a:xfrm>
            <a:off x="381000" y="1438870"/>
            <a:ext cx="2819400" cy="646331"/>
          </a:xfrm>
          <a:prstGeom prst="rect">
            <a:avLst/>
          </a:prstGeom>
          <a:noFill/>
        </p:spPr>
        <p:txBody>
          <a:bodyPr wrap="square" rtlCol="0">
            <a:spAutoFit/>
          </a:bodyPr>
          <a:lstStyle/>
          <a:p>
            <a:r>
              <a:rPr lang="en-US" b="1" dirty="0" smtClean="0">
                <a:solidFill>
                  <a:srgbClr val="FF0000"/>
                </a:solidFill>
                <a:latin typeface="+mj-lt"/>
              </a:rPr>
              <a:t>Unidentified Database:</a:t>
            </a:r>
          </a:p>
          <a:p>
            <a:r>
              <a:rPr lang="en-US" b="1" dirty="0" smtClean="0">
                <a:solidFill>
                  <a:srgbClr val="FF0000"/>
                </a:solidFill>
                <a:latin typeface="+mj-lt"/>
              </a:rPr>
              <a:t>Dating site Photos</a:t>
            </a:r>
            <a:endParaRPr lang="en-US" b="1" dirty="0">
              <a:solidFill>
                <a:srgbClr val="FF0000"/>
              </a:solidFill>
              <a:latin typeface="+mj-lt"/>
            </a:endParaRPr>
          </a:p>
        </p:txBody>
      </p:sp>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6522" y="3116796"/>
            <a:ext cx="1618927" cy="1214446"/>
          </a:xfrm>
          <a:prstGeom prst="rect">
            <a:avLst/>
          </a:prstGeom>
          <a:noFill/>
          <a:ln w="9525">
            <a:noFill/>
            <a:miter lim="800000"/>
            <a:headEnd/>
            <a:tailEnd/>
          </a:ln>
          <a:effectLst/>
        </p:spPr>
      </p:pic>
      <p:sp>
        <p:nvSpPr>
          <p:cNvPr id="13" name="TextBox 12"/>
          <p:cNvSpPr txBox="1"/>
          <p:nvPr/>
        </p:nvSpPr>
        <p:spPr>
          <a:xfrm>
            <a:off x="3550435" y="2319027"/>
            <a:ext cx="2500330" cy="646331"/>
          </a:xfrm>
          <a:prstGeom prst="rect">
            <a:avLst/>
          </a:prstGeom>
          <a:noFill/>
        </p:spPr>
        <p:txBody>
          <a:bodyPr wrap="square" rtlCol="0">
            <a:spAutoFit/>
          </a:bodyPr>
          <a:lstStyle/>
          <a:p>
            <a:r>
              <a:rPr lang="en-US" b="1" dirty="0" smtClean="0">
                <a:solidFill>
                  <a:srgbClr val="FF0000"/>
                </a:solidFill>
              </a:rPr>
              <a:t>Identified Database: </a:t>
            </a:r>
            <a:r>
              <a:rPr lang="en-US" b="1" dirty="0" smtClean="0">
                <a:solidFill>
                  <a:srgbClr val="FF0000"/>
                </a:solidFill>
                <a:latin typeface="+mj-lt"/>
              </a:rPr>
              <a:t>Facebook Photos</a:t>
            </a:r>
            <a:endParaRPr lang="en-US" b="1" dirty="0">
              <a:solidFill>
                <a:srgbClr val="FF0000"/>
              </a:solidFill>
              <a:latin typeface="+mj-lt"/>
            </a:endParaRPr>
          </a:p>
        </p:txBody>
      </p:sp>
      <p:grpSp>
        <p:nvGrpSpPr>
          <p:cNvPr id="14" name="Group 30"/>
          <p:cNvGrpSpPr/>
          <p:nvPr/>
        </p:nvGrpSpPr>
        <p:grpSpPr>
          <a:xfrm>
            <a:off x="4951662" y="3200400"/>
            <a:ext cx="3811338" cy="2872582"/>
            <a:chOff x="4951662" y="3200400"/>
            <a:chExt cx="3811338" cy="2872582"/>
          </a:xfrm>
        </p:grpSpPr>
        <p:pic>
          <p:nvPicPr>
            <p:cNvPr id="1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1662" y="3810000"/>
              <a:ext cx="3811338" cy="2262982"/>
            </a:xfrm>
            <a:prstGeom prst="rect">
              <a:avLst/>
            </a:prstGeom>
            <a:noFill/>
            <a:ln w="9525">
              <a:noFill/>
              <a:miter lim="800000"/>
              <a:headEnd/>
              <a:tailEnd/>
            </a:ln>
            <a:effectLst/>
          </p:spPr>
        </p:pic>
        <p:sp>
          <p:nvSpPr>
            <p:cNvPr id="16" name="TextBox 15"/>
            <p:cNvSpPr txBox="1"/>
            <p:nvPr/>
          </p:nvSpPr>
          <p:spPr>
            <a:xfrm>
              <a:off x="5715000" y="3200400"/>
              <a:ext cx="2500330" cy="646331"/>
            </a:xfrm>
            <a:prstGeom prst="rect">
              <a:avLst/>
            </a:prstGeom>
            <a:noFill/>
          </p:spPr>
          <p:txBody>
            <a:bodyPr wrap="square" rtlCol="0">
              <a:spAutoFit/>
            </a:bodyPr>
            <a:lstStyle/>
            <a:p>
              <a:r>
                <a:rPr lang="en-US" b="1" dirty="0" smtClean="0">
                  <a:solidFill>
                    <a:srgbClr val="FF0000"/>
                  </a:solidFill>
                </a:rPr>
                <a:t>Re-Identified Individual</a:t>
              </a:r>
              <a:endParaRPr lang="en-US" b="1" dirty="0">
                <a:solidFill>
                  <a:srgbClr val="FF0000"/>
                </a:solidFill>
                <a:latin typeface="+mj-lt"/>
              </a:endParaRPr>
            </a:p>
          </p:txBody>
        </p:sp>
      </p:grpSp>
      <p:cxnSp>
        <p:nvCxnSpPr>
          <p:cNvPr id="17" name="Straight Arrow Connector 16"/>
          <p:cNvCxnSpPr/>
          <p:nvPr/>
        </p:nvCxnSpPr>
        <p:spPr>
          <a:xfrm rot="16200000" flipH="1">
            <a:off x="2514600" y="2438400"/>
            <a:ext cx="457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343400" y="3886200"/>
            <a:ext cx="457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09800" y="6400800"/>
            <a:ext cx="5410200" cy="369332"/>
          </a:xfrm>
          <a:prstGeom prst="rect">
            <a:avLst/>
          </a:prstGeom>
          <a:noFill/>
        </p:spPr>
        <p:txBody>
          <a:bodyPr wrap="square" rtlCol="0">
            <a:spAutoFit/>
          </a:bodyPr>
          <a:lstStyle/>
          <a:p>
            <a:r>
              <a:rPr lang="en-US" i="1" dirty="0" smtClean="0"/>
              <a:t>Fictional example – not real </a:t>
            </a:r>
            <a:r>
              <a:rPr lang="en-US" i="1" dirty="0"/>
              <a:t>dating </a:t>
            </a:r>
            <a:r>
              <a:rPr lang="en-US" i="1" dirty="0" smtClean="0"/>
              <a:t>site photos</a:t>
            </a:r>
            <a:endParaRPr lang="en-US" i="1" dirty="0"/>
          </a:p>
        </p:txBody>
      </p:sp>
      <p:grpSp>
        <p:nvGrpSpPr>
          <p:cNvPr id="20" name="Group 19"/>
          <p:cNvGrpSpPr/>
          <p:nvPr/>
        </p:nvGrpSpPr>
        <p:grpSpPr>
          <a:xfrm>
            <a:off x="2362200" y="2917566"/>
            <a:ext cx="3962400" cy="1327667"/>
            <a:chOff x="-1219200" y="4114799"/>
            <a:chExt cx="3962400" cy="1327667"/>
          </a:xfrm>
        </p:grpSpPr>
        <p:sp>
          <p:nvSpPr>
            <p:cNvPr id="21" name="Rounded Rectangle 20"/>
            <p:cNvSpPr/>
            <p:nvPr/>
          </p:nvSpPr>
          <p:spPr>
            <a:xfrm>
              <a:off x="-1219200" y="4114799"/>
              <a:ext cx="3962400" cy="132766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64601" y="4528066"/>
              <a:ext cx="3755401" cy="646331"/>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One out of 10 dating site members identified</a:t>
              </a:r>
              <a:endParaRPr lang="en-US"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304914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2</a:t>
            </a:r>
          </a:p>
        </p:txBody>
      </p:sp>
      <p:sp>
        <p:nvSpPr>
          <p:cNvPr id="64515" name="Rectangle 2"/>
          <p:cNvSpPr>
            <a:spLocks noGrp="1" noChangeArrowheads="1"/>
          </p:cNvSpPr>
          <p:nvPr>
            <p:ph idx="4294967295"/>
          </p:nvPr>
        </p:nvSpPr>
        <p:spPr>
          <a:xfrm>
            <a:off x="304800" y="1676400"/>
            <a:ext cx="8610600" cy="1880515"/>
          </a:xfrm>
        </p:spPr>
        <p:txBody>
          <a:bodyPr/>
          <a:lstStyle/>
          <a:p>
            <a:pPr eaLnBrk="1" hangingPunct="1">
              <a:lnSpc>
                <a:spcPct val="150000"/>
              </a:lnSpc>
            </a:pPr>
            <a:r>
              <a:rPr lang="en-US" sz="2600" dirty="0" smtClean="0"/>
              <a:t>Offline to online</a:t>
            </a:r>
          </a:p>
          <a:p>
            <a:pPr eaLnBrk="1" hangingPunct="1">
              <a:lnSpc>
                <a:spcPct val="150000"/>
              </a:lnSpc>
            </a:pPr>
            <a:r>
              <a:rPr lang="en-US" sz="2600" dirty="0"/>
              <a:t>W</a:t>
            </a:r>
            <a:r>
              <a:rPr lang="en-US" sz="2600" dirty="0" smtClean="0"/>
              <a:t>e used publicly available images from a Facebook </a:t>
            </a:r>
            <a:r>
              <a:rPr lang="en-US" sz="2600" dirty="0"/>
              <a:t>c</a:t>
            </a:r>
            <a:r>
              <a:rPr lang="en-US" sz="2600" dirty="0" smtClean="0"/>
              <a:t>ollege network to identify students walking in a campus building</a:t>
            </a:r>
          </a:p>
        </p:txBody>
      </p:sp>
    </p:spTree>
    <p:extLst>
      <p:ext uri="{BB962C8B-B14F-4D97-AF65-F5344CB8AC3E}">
        <p14:creationId xmlns:p14="http://schemas.microsoft.com/office/powerpoint/2010/main" val="222996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2: Results</a:t>
            </a:r>
          </a:p>
        </p:txBody>
      </p:sp>
      <p:sp>
        <p:nvSpPr>
          <p:cNvPr id="7" name="TextBox 6"/>
          <p:cNvSpPr txBox="1"/>
          <p:nvPr/>
        </p:nvSpPr>
        <p:spPr>
          <a:xfrm>
            <a:off x="6172200" y="5955268"/>
            <a:ext cx="1600200" cy="369332"/>
          </a:xfrm>
          <a:prstGeom prst="rect">
            <a:avLst/>
          </a:prstGeom>
          <a:noFill/>
        </p:spPr>
        <p:txBody>
          <a:bodyPr wrap="square" rtlCol="0">
            <a:spAutoFit/>
          </a:bodyPr>
          <a:lstStyle/>
          <a:p>
            <a:r>
              <a:rPr lang="en-US" dirty="0" smtClean="0">
                <a:solidFill>
                  <a:srgbClr val="FF0000"/>
                </a:solidFill>
              </a:rPr>
              <a:t>Facebook</a:t>
            </a:r>
            <a:endParaRPr lang="en-US" dirty="0">
              <a:solidFill>
                <a:srgbClr val="FF0000"/>
              </a:solidFill>
            </a:endParaRPr>
          </a:p>
        </p:txBody>
      </p:sp>
      <p:sp>
        <p:nvSpPr>
          <p:cNvPr id="8" name="TextBox 7"/>
          <p:cNvSpPr txBox="1"/>
          <p:nvPr/>
        </p:nvSpPr>
        <p:spPr>
          <a:xfrm>
            <a:off x="1371600" y="5955268"/>
            <a:ext cx="1676400" cy="369332"/>
          </a:xfrm>
          <a:prstGeom prst="rect">
            <a:avLst/>
          </a:prstGeom>
          <a:noFill/>
        </p:spPr>
        <p:txBody>
          <a:bodyPr wrap="square" rtlCol="0">
            <a:spAutoFit/>
          </a:bodyPr>
          <a:lstStyle/>
          <a:p>
            <a:r>
              <a:rPr lang="en-US" dirty="0" smtClean="0">
                <a:solidFill>
                  <a:srgbClr val="FF0000"/>
                </a:solidFill>
              </a:rPr>
              <a:t>CMU Campus</a:t>
            </a:r>
            <a:endParaRPr lang="en-US" dirty="0">
              <a:solidFill>
                <a:srgbClr val="FF0000"/>
              </a:solidFill>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09750"/>
            <a:ext cx="3581400" cy="26860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600200"/>
            <a:ext cx="4572000" cy="3429000"/>
          </a:xfrm>
          <a:prstGeom prst="rect">
            <a:avLst/>
          </a:prstGeom>
          <a:noFill/>
          <a:ln w="9525">
            <a:noFill/>
            <a:miter lim="800000"/>
            <a:headEnd/>
            <a:tailEnd/>
          </a:ln>
          <a:effectLst/>
        </p:spPr>
      </p:pic>
      <p:sp>
        <p:nvSpPr>
          <p:cNvPr id="9" name="Rectangle 8"/>
          <p:cNvSpPr/>
          <p:nvPr/>
        </p:nvSpPr>
        <p:spPr>
          <a:xfrm>
            <a:off x="7162800" y="3352800"/>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514600" y="3168133"/>
            <a:ext cx="3588588" cy="1327667"/>
            <a:chOff x="-1219200" y="4114799"/>
            <a:chExt cx="3962400" cy="1327667"/>
          </a:xfrm>
        </p:grpSpPr>
        <p:sp>
          <p:nvSpPr>
            <p:cNvPr id="11" name="Rounded Rectangle 10"/>
            <p:cNvSpPr/>
            <p:nvPr/>
          </p:nvSpPr>
          <p:spPr>
            <a:xfrm>
              <a:off x="-1219200" y="4114799"/>
              <a:ext cx="3962400" cy="132766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0925" y="4593966"/>
              <a:ext cx="3755400"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One out of 3 subjects identified</a:t>
              </a:r>
              <a:endParaRPr lang="en-US"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404818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400"/>
            <a:ext cx="8305800" cy="685800"/>
          </a:xfrm>
        </p:spPr>
        <p:txBody>
          <a:bodyPr>
            <a:normAutofit/>
          </a:bodyPr>
          <a:lstStyle/>
          <a:p>
            <a:pPr eaLnBrk="1" fontAlgn="auto" hangingPunct="1">
              <a:spcAft>
                <a:spcPts val="0"/>
              </a:spcAft>
              <a:defRPr/>
            </a:pPr>
            <a:r>
              <a:rPr lang="en-US" dirty="0" smtClean="0">
                <a:ea typeface="宋体"/>
                <a:cs typeface="宋体"/>
              </a:rPr>
              <a:t>What we have shown so far</a:t>
            </a:r>
          </a:p>
        </p:txBody>
      </p:sp>
      <p:pic>
        <p:nvPicPr>
          <p:cNvPr id="5" name="Picture 2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4089" y="2819400"/>
            <a:ext cx="2935111" cy="1981200"/>
          </a:xfrm>
          <a:prstGeom prst="rect">
            <a:avLst/>
          </a:prstGeom>
          <a:noFill/>
          <a:ln w="9525">
            <a:noFill/>
            <a:miter lim="800000"/>
            <a:headEnd/>
            <a:tailEnd/>
          </a:ln>
        </p:spPr>
      </p:pic>
      <p:sp>
        <p:nvSpPr>
          <p:cNvPr id="6" name="TextBox 5"/>
          <p:cNvSpPr txBox="1"/>
          <p:nvPr/>
        </p:nvSpPr>
        <p:spPr>
          <a:xfrm>
            <a:off x="2856089" y="3429000"/>
            <a:ext cx="533400" cy="830997"/>
          </a:xfrm>
          <a:prstGeom prst="rect">
            <a:avLst/>
          </a:prstGeom>
          <a:noFill/>
        </p:spPr>
        <p:txBody>
          <a:bodyPr wrap="square" rtlCol="0">
            <a:spAutoFit/>
          </a:bodyPr>
          <a:lstStyle/>
          <a:p>
            <a:r>
              <a:rPr lang="en-US" sz="4800" b="1" dirty="0" smtClean="0"/>
              <a:t>+</a:t>
            </a:r>
            <a:endParaRPr lang="en-US" b="1" dirty="0"/>
          </a:p>
        </p:txBody>
      </p:sp>
      <p:sp>
        <p:nvSpPr>
          <p:cNvPr id="7" name="TextBox 6"/>
          <p:cNvSpPr txBox="1"/>
          <p:nvPr/>
        </p:nvSpPr>
        <p:spPr>
          <a:xfrm>
            <a:off x="5142089" y="3429000"/>
            <a:ext cx="493890" cy="830997"/>
          </a:xfrm>
          <a:prstGeom prst="rect">
            <a:avLst/>
          </a:prstGeom>
          <a:noFill/>
        </p:spPr>
        <p:txBody>
          <a:bodyPr wrap="square" rtlCol="0">
            <a:spAutoFit/>
          </a:bodyPr>
          <a:lstStyle/>
          <a:p>
            <a:r>
              <a:rPr lang="en-US" sz="4800" b="1" dirty="0" smtClean="0"/>
              <a:t>=</a:t>
            </a:r>
            <a:endParaRPr lang="en-US" b="1" dirty="0"/>
          </a:p>
        </p:txBody>
      </p:sp>
      <p:pic>
        <p:nvPicPr>
          <p:cNvPr id="6146" name="Picture 2"/>
          <p:cNvPicPr>
            <a:picLocks noChangeAspect="1" noChangeArrowheads="1"/>
          </p:cNvPicPr>
          <p:nvPr/>
        </p:nvPicPr>
        <p:blipFill>
          <a:blip r:embed="rId4" cstate="print"/>
          <a:srcRect/>
          <a:stretch>
            <a:fillRect/>
          </a:stretch>
        </p:blipFill>
        <p:spPr bwMode="auto">
          <a:xfrm>
            <a:off x="3389489" y="3629025"/>
            <a:ext cx="1790700" cy="561975"/>
          </a:xfrm>
          <a:prstGeom prst="rect">
            <a:avLst/>
          </a:prstGeom>
          <a:noFill/>
          <a:ln w="9525">
            <a:noFill/>
            <a:miter lim="800000"/>
            <a:headEnd/>
            <a:tailEnd/>
          </a:ln>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489" y="2895600"/>
            <a:ext cx="2463800" cy="1847850"/>
          </a:xfrm>
          <a:prstGeom prst="rect">
            <a:avLst/>
          </a:prstGeom>
          <a:noFill/>
          <a:ln w="9525">
            <a:noFill/>
            <a:miter lim="800000"/>
            <a:headEnd/>
            <a:tailEnd/>
          </a:ln>
          <a:effectLst/>
        </p:spPr>
      </p:pic>
    </p:spTree>
    <p:extLst>
      <p:ext uri="{BB962C8B-B14F-4D97-AF65-F5344CB8AC3E}">
        <p14:creationId xmlns:p14="http://schemas.microsoft.com/office/powerpoint/2010/main" val="7232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228600" y="76200"/>
            <a:ext cx="8305800" cy="1219200"/>
          </a:xfrm>
        </p:spPr>
        <p:txBody>
          <a:bodyPr>
            <a:normAutofit/>
          </a:bodyPr>
          <a:lstStyle/>
          <a:p>
            <a:pPr eaLnBrk="1" fontAlgn="auto" hangingPunct="1">
              <a:spcAft>
                <a:spcPts val="0"/>
              </a:spcAft>
              <a:defRPr/>
            </a:pPr>
            <a:r>
              <a:rPr lang="en-US" dirty="0" smtClean="0">
                <a:ea typeface="宋体"/>
                <a:cs typeface="宋体"/>
              </a:rPr>
              <a:t>What we had done before </a:t>
            </a:r>
            <a:br>
              <a:rPr lang="en-US" dirty="0" smtClean="0">
                <a:ea typeface="宋体"/>
                <a:cs typeface="宋体"/>
              </a:rPr>
            </a:br>
            <a:r>
              <a:rPr lang="en-US" dirty="0" smtClean="0">
                <a:ea typeface="宋体"/>
                <a:cs typeface="宋体"/>
              </a:rPr>
              <a:t>(Acquisti and Gross 2009)</a:t>
            </a:r>
          </a:p>
        </p:txBody>
      </p:sp>
      <p:pic>
        <p:nvPicPr>
          <p:cNvPr id="5" name="Picture 2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2819400"/>
            <a:ext cx="2935111" cy="1981200"/>
          </a:xfrm>
          <a:prstGeom prst="rect">
            <a:avLst/>
          </a:prstGeom>
          <a:noFill/>
          <a:ln w="9525">
            <a:noFill/>
            <a:miter lim="800000"/>
            <a:headEnd/>
            <a:tailEnd/>
          </a:ln>
        </p:spPr>
      </p:pic>
      <p:sp>
        <p:nvSpPr>
          <p:cNvPr id="6" name="TextBox 5"/>
          <p:cNvSpPr txBox="1"/>
          <p:nvPr/>
        </p:nvSpPr>
        <p:spPr>
          <a:xfrm>
            <a:off x="3468512" y="3429000"/>
            <a:ext cx="533400" cy="830997"/>
          </a:xfrm>
          <a:prstGeom prst="rect">
            <a:avLst/>
          </a:prstGeom>
          <a:noFill/>
        </p:spPr>
        <p:txBody>
          <a:bodyPr wrap="square" rtlCol="0">
            <a:spAutoFit/>
          </a:bodyPr>
          <a:lstStyle/>
          <a:p>
            <a:r>
              <a:rPr lang="en-US" sz="4800" b="1" dirty="0" smtClean="0"/>
              <a:t>+</a:t>
            </a:r>
            <a:endParaRPr lang="en-US" b="1" dirty="0"/>
          </a:p>
        </p:txBody>
      </p:sp>
      <p:sp>
        <p:nvSpPr>
          <p:cNvPr id="7" name="TextBox 6"/>
          <p:cNvSpPr txBox="1"/>
          <p:nvPr/>
        </p:nvSpPr>
        <p:spPr>
          <a:xfrm>
            <a:off x="6897511" y="3429000"/>
            <a:ext cx="2017889" cy="830997"/>
          </a:xfrm>
          <a:prstGeom prst="rect">
            <a:avLst/>
          </a:prstGeom>
          <a:noFill/>
        </p:spPr>
        <p:txBody>
          <a:bodyPr wrap="square" rtlCol="0">
            <a:spAutoFit/>
          </a:bodyPr>
          <a:lstStyle/>
          <a:p>
            <a:r>
              <a:rPr lang="en-US" sz="4800" b="1" dirty="0" smtClean="0"/>
              <a:t>= SSN</a:t>
            </a:r>
            <a:endParaRPr lang="en-US" b="1" dirty="0"/>
          </a:p>
        </p:txBody>
      </p:sp>
      <p:pic>
        <p:nvPicPr>
          <p:cNvPr id="8" name="Picture 2" descr="http://images.sodahead.com/profiles/0/0/1/1/6/0/1/8/1/sss-19534163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1800"/>
            <a:ext cx="286563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3289" y="2396698"/>
            <a:ext cx="2935111" cy="1981200"/>
          </a:xfrm>
          <a:prstGeom prst="rect">
            <a:avLst/>
          </a:prstGeom>
          <a:noFill/>
          <a:ln w="9525">
            <a:noFill/>
            <a:miter lim="800000"/>
            <a:headEnd/>
            <a:tailEnd/>
          </a:ln>
        </p:spPr>
      </p:pic>
      <p:sp>
        <p:nvSpPr>
          <p:cNvPr id="37891" name="Rectangle 3"/>
          <p:cNvSpPr>
            <a:spLocks noGrp="1" noChangeArrowheads="1"/>
          </p:cNvSpPr>
          <p:nvPr>
            <p:ph type="title" idx="4294967295"/>
          </p:nvPr>
        </p:nvSpPr>
        <p:spPr>
          <a:xfrm>
            <a:off x="533400" y="152400"/>
            <a:ext cx="8305800" cy="762000"/>
          </a:xfrm>
        </p:spPr>
        <p:txBody>
          <a:bodyPr>
            <a:normAutofit/>
          </a:bodyPr>
          <a:lstStyle/>
          <a:p>
            <a:pPr eaLnBrk="1" fontAlgn="auto" hangingPunct="1">
              <a:spcAft>
                <a:spcPts val="0"/>
              </a:spcAft>
              <a:defRPr/>
            </a:pPr>
            <a:r>
              <a:rPr lang="en-US" dirty="0" smtClean="0">
                <a:ea typeface="宋体"/>
                <a:cs typeface="宋体"/>
              </a:rPr>
              <a:t>Can you do 1+1? Experiment 3</a:t>
            </a:r>
          </a:p>
        </p:txBody>
      </p:sp>
      <p:sp>
        <p:nvSpPr>
          <p:cNvPr id="9" name="TextBox 8"/>
          <p:cNvSpPr txBox="1"/>
          <p:nvPr/>
        </p:nvSpPr>
        <p:spPr>
          <a:xfrm>
            <a:off x="2743200" y="2895600"/>
            <a:ext cx="533400" cy="830997"/>
          </a:xfrm>
          <a:prstGeom prst="rect">
            <a:avLst/>
          </a:prstGeom>
          <a:noFill/>
        </p:spPr>
        <p:txBody>
          <a:bodyPr wrap="square" rtlCol="0">
            <a:spAutoFit/>
          </a:bodyPr>
          <a:lstStyle/>
          <a:p>
            <a:r>
              <a:rPr lang="en-US" sz="4800" b="1" dirty="0" smtClean="0"/>
              <a:t>+</a:t>
            </a:r>
            <a:endParaRPr lang="en-US" b="1" dirty="0"/>
          </a:p>
        </p:txBody>
      </p:sp>
      <p:sp>
        <p:nvSpPr>
          <p:cNvPr id="10" name="TextBox 9"/>
          <p:cNvSpPr txBox="1"/>
          <p:nvPr/>
        </p:nvSpPr>
        <p:spPr>
          <a:xfrm>
            <a:off x="6629400" y="2971800"/>
            <a:ext cx="2209800" cy="830997"/>
          </a:xfrm>
          <a:prstGeom prst="rect">
            <a:avLst/>
          </a:prstGeom>
          <a:noFill/>
        </p:spPr>
        <p:txBody>
          <a:bodyPr wrap="square" rtlCol="0">
            <a:spAutoFit/>
          </a:bodyPr>
          <a:lstStyle/>
          <a:p>
            <a:r>
              <a:rPr lang="en-US" sz="4800" b="1" dirty="0" smtClean="0"/>
              <a:t>= SSN</a:t>
            </a:r>
            <a:endParaRPr lang="en-US" b="1" dirty="0"/>
          </a:p>
        </p:txBody>
      </p:sp>
      <p:sp>
        <p:nvSpPr>
          <p:cNvPr id="7" name="TextBox 6"/>
          <p:cNvSpPr txBox="1"/>
          <p:nvPr/>
        </p:nvSpPr>
        <p:spPr>
          <a:xfrm>
            <a:off x="1828800" y="5650468"/>
            <a:ext cx="5638800" cy="830997"/>
          </a:xfrm>
          <a:prstGeom prst="rect">
            <a:avLst/>
          </a:prstGeom>
          <a:noFill/>
        </p:spPr>
        <p:txBody>
          <a:bodyPr wrap="square" rtlCol="0">
            <a:spAutoFit/>
          </a:bodyPr>
          <a:lstStyle/>
          <a:p>
            <a:pPr algn="ctr"/>
            <a:r>
              <a:rPr lang="en-US" sz="2400" i="1" dirty="0" smtClean="0"/>
              <a:t>I.e., predicting SSNs (or other sensitive information) from faces</a:t>
            </a: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362200"/>
            <a:ext cx="2540000" cy="1905000"/>
          </a:xfrm>
          <a:prstGeom prst="rect">
            <a:avLst/>
          </a:prstGeom>
          <a:noFill/>
          <a:ln w="9525">
            <a:noFill/>
            <a:miter lim="800000"/>
            <a:headEnd/>
            <a:tailEnd/>
          </a:ln>
          <a:effectLst/>
        </p:spPr>
      </p:pic>
      <p:grpSp>
        <p:nvGrpSpPr>
          <p:cNvPr id="11" name="Group 10"/>
          <p:cNvGrpSpPr/>
          <p:nvPr/>
        </p:nvGrpSpPr>
        <p:grpSpPr>
          <a:xfrm>
            <a:off x="2362200" y="2634733"/>
            <a:ext cx="4800600" cy="1327667"/>
            <a:chOff x="-1219200" y="4114799"/>
            <a:chExt cx="4343400" cy="1327667"/>
          </a:xfrm>
        </p:grpSpPr>
        <p:sp>
          <p:nvSpPr>
            <p:cNvPr id="13" name="Rounded Rectangle 12"/>
            <p:cNvSpPr/>
            <p:nvPr/>
          </p:nvSpPr>
          <p:spPr>
            <a:xfrm>
              <a:off x="-1219200" y="4114799"/>
              <a:ext cx="4343400" cy="132766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64601" y="4451866"/>
              <a:ext cx="4288801" cy="646331"/>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27% of subjects’ first 5 SSN digits identified with four attempts - starting from their faces</a:t>
              </a:r>
              <a:endParaRPr lang="en-US"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12623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381000" y="76200"/>
            <a:ext cx="8305800" cy="609398"/>
          </a:xfrm>
        </p:spPr>
        <p:txBody>
          <a:bodyPr/>
          <a:lstStyle/>
          <a:p>
            <a:pPr eaLnBrk="1" fontAlgn="auto" hangingPunct="1">
              <a:spcAft>
                <a:spcPts val="0"/>
              </a:spcAft>
              <a:defRPr/>
            </a:pPr>
            <a:r>
              <a:rPr lang="en-US" dirty="0" smtClean="0">
                <a:ea typeface="宋体"/>
                <a:cs typeface="宋体"/>
              </a:rPr>
              <a:t>Data “accretion”</a:t>
            </a:r>
          </a:p>
        </p:txBody>
      </p:sp>
      <p:sp>
        <p:nvSpPr>
          <p:cNvPr id="2" name="Rectangle 1"/>
          <p:cNvSpPr/>
          <p:nvPr/>
        </p:nvSpPr>
        <p:spPr>
          <a:xfrm>
            <a:off x="240323" y="2166257"/>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Anonymous face</a:t>
            </a:r>
            <a:endParaRPr lang="en-US" sz="2000" b="1" dirty="0">
              <a:solidFill>
                <a:schemeClr val="bg1"/>
              </a:solidFill>
            </a:endParaRPr>
          </a:p>
        </p:txBody>
      </p:sp>
      <p:sp>
        <p:nvSpPr>
          <p:cNvPr id="3" name="Right Arrow 2"/>
          <p:cNvSpPr/>
          <p:nvPr/>
        </p:nvSpPr>
        <p:spPr>
          <a:xfrm>
            <a:off x="2526323" y="2394857"/>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0723" y="2166257"/>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Matching</a:t>
            </a:r>
          </a:p>
          <a:p>
            <a:pPr algn="ctr"/>
            <a:r>
              <a:rPr lang="en-US" sz="2000" b="1" dirty="0">
                <a:solidFill>
                  <a:schemeClr val="bg1"/>
                </a:solidFill>
              </a:rPr>
              <a:t>face</a:t>
            </a:r>
          </a:p>
        </p:txBody>
      </p:sp>
      <p:sp>
        <p:nvSpPr>
          <p:cNvPr id="8" name="Rectangle 7"/>
          <p:cNvSpPr/>
          <p:nvPr/>
        </p:nvSpPr>
        <p:spPr>
          <a:xfrm>
            <a:off x="6488723" y="2166257"/>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Presumptive name</a:t>
            </a:r>
          </a:p>
        </p:txBody>
      </p:sp>
      <p:sp>
        <p:nvSpPr>
          <p:cNvPr id="10" name="Right Arrow 9"/>
          <p:cNvSpPr/>
          <p:nvPr/>
        </p:nvSpPr>
        <p:spPr>
          <a:xfrm>
            <a:off x="5726723" y="2394857"/>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7212623" y="3575957"/>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4255898"/>
            <a:ext cx="22479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Inferable </a:t>
            </a:r>
            <a:r>
              <a:rPr lang="en-US" b="1" dirty="0" smtClean="0">
                <a:solidFill>
                  <a:schemeClr val="bg1"/>
                </a:solidFill>
              </a:rPr>
              <a:t>sensitive </a:t>
            </a:r>
            <a:r>
              <a:rPr lang="en-US" b="1" dirty="0">
                <a:solidFill>
                  <a:schemeClr val="bg1"/>
                </a:solidFill>
              </a:rPr>
              <a:t>information</a:t>
            </a:r>
          </a:p>
        </p:txBody>
      </p:sp>
      <p:sp>
        <p:nvSpPr>
          <p:cNvPr id="13" name="Rectangle 12"/>
          <p:cNvSpPr/>
          <p:nvPr/>
        </p:nvSpPr>
        <p:spPr>
          <a:xfrm>
            <a:off x="6479931" y="4188489"/>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Online available information</a:t>
            </a:r>
          </a:p>
        </p:txBody>
      </p:sp>
      <p:sp>
        <p:nvSpPr>
          <p:cNvPr id="14" name="Right Arrow 13"/>
          <p:cNvSpPr/>
          <p:nvPr/>
        </p:nvSpPr>
        <p:spPr>
          <a:xfrm rot="10800000">
            <a:off x="2983523" y="4490355"/>
            <a:ext cx="3009900" cy="15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1009650" y="3529065"/>
            <a:ext cx="533400" cy="152400"/>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Line Callout 2 3"/>
          <p:cNvSpPr/>
          <p:nvPr/>
        </p:nvSpPr>
        <p:spPr>
          <a:xfrm>
            <a:off x="2221523" y="1066800"/>
            <a:ext cx="1785257" cy="990600"/>
          </a:xfrm>
          <a:prstGeom prst="borderCallout2">
            <a:avLst>
              <a:gd name="adj1" fmla="val 27541"/>
              <a:gd name="adj2" fmla="val 103948"/>
              <a:gd name="adj3" fmla="val 59775"/>
              <a:gd name="adj4" fmla="val 120805"/>
              <a:gd name="adj5" fmla="val 103709"/>
              <a:gd name="adj6" fmla="val 1450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Facebook, LinkedIn, </a:t>
            </a:r>
          </a:p>
          <a:p>
            <a:pPr algn="ctr"/>
            <a:r>
              <a:rPr lang="en-US" dirty="0" smtClean="0">
                <a:solidFill>
                  <a:schemeClr val="tx1"/>
                </a:solidFill>
              </a:rPr>
              <a:t>Org rosters, …</a:t>
            </a:r>
            <a:endParaRPr lang="en-US" dirty="0">
              <a:solidFill>
                <a:schemeClr val="tx1"/>
              </a:solidFill>
            </a:endParaRPr>
          </a:p>
        </p:txBody>
      </p:sp>
      <p:sp>
        <p:nvSpPr>
          <p:cNvPr id="7" name="Line Callout 1 6"/>
          <p:cNvSpPr/>
          <p:nvPr/>
        </p:nvSpPr>
        <p:spPr>
          <a:xfrm>
            <a:off x="4703466" y="5366657"/>
            <a:ext cx="2253343" cy="838200"/>
          </a:xfrm>
          <a:prstGeom prst="borderCallout1">
            <a:avLst>
              <a:gd name="adj1" fmla="val 34182"/>
              <a:gd name="adj2" fmla="val 107041"/>
              <a:gd name="adj3" fmla="val -39561"/>
              <a:gd name="adj4" fmla="val 1194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Demographics, Interests, Friends, …</a:t>
            </a:r>
            <a:endParaRPr lang="en-US" dirty="0">
              <a:solidFill>
                <a:schemeClr val="tx1"/>
              </a:solidFill>
            </a:endParaRPr>
          </a:p>
        </p:txBody>
      </p:sp>
      <p:sp>
        <p:nvSpPr>
          <p:cNvPr id="16" name="Line Callout 1 15"/>
          <p:cNvSpPr/>
          <p:nvPr/>
        </p:nvSpPr>
        <p:spPr>
          <a:xfrm>
            <a:off x="1535723" y="5366657"/>
            <a:ext cx="2253343" cy="838200"/>
          </a:xfrm>
          <a:prstGeom prst="borderCallout1">
            <a:avLst>
              <a:gd name="adj1" fmla="val 39377"/>
              <a:gd name="adj2" fmla="val -4392"/>
              <a:gd name="adj3" fmla="val -27440"/>
              <a:gd name="adj4" fmla="val -312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SSNs, Credit score, Political/sexual orientation, …</a:t>
            </a:r>
            <a:endParaRPr lang="en-US" dirty="0">
              <a:solidFill>
                <a:schemeClr val="tx1"/>
              </a:solidFill>
            </a:endParaRPr>
          </a:p>
        </p:txBody>
      </p:sp>
    </p:spTree>
    <p:extLst>
      <p:ext uri="{BB962C8B-B14F-4D97-AF65-F5344CB8AC3E}">
        <p14:creationId xmlns:p14="http://schemas.microsoft.com/office/powerpoint/2010/main" val="415807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1" grpId="0" animBg="1"/>
      <p:bldP spid="12" grpId="0" animBg="1"/>
      <p:bldP spid="13" grpId="0" animBg="1"/>
      <p:bldP spid="14" grpId="0" animBg="1"/>
      <p:bldP spid="15" grpId="0" animBg="1"/>
      <p:bldP spid="4" grpId="0" animBg="1"/>
      <p:bldP spid="7"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esearch\Papers\privacy-socnetwork\Faces\paper\PNAS\IMG_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0024" y="1959429"/>
            <a:ext cx="2435376" cy="36530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esearch\Papers\privacy-socnetwork\Faces\paper\PNAS\APP_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824" y="1981200"/>
            <a:ext cx="2435376" cy="36530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2895600" y="3505200"/>
            <a:ext cx="41910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05500" y="3505200"/>
            <a:ext cx="41910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8" name="Picture 4" descr="C:\Research\Papers\privacy-socnetwork\Faces\paper\PNAS\APP_0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71" y="1939549"/>
            <a:ext cx="2448629" cy="367294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210300" y="1752600"/>
            <a:ext cx="24765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304800" y="152400"/>
            <a:ext cx="8610600"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a:lstStyle>
          <a:p>
            <a:pPr>
              <a:spcBef>
                <a:spcPts val="0"/>
              </a:spcBef>
              <a:spcAft>
                <a:spcPts val="333"/>
              </a:spcAft>
              <a:defRPr/>
            </a:pPr>
            <a:r>
              <a:rPr lang="en-US" dirty="0">
                <a:ea typeface="宋体"/>
                <a:cs typeface="宋体"/>
              </a:rPr>
              <a:t>Privacy in the </a:t>
            </a:r>
            <a:r>
              <a:rPr lang="en-US" dirty="0" smtClean="0">
                <a:ea typeface="宋体"/>
                <a:cs typeface="宋体"/>
              </a:rPr>
              <a:t>age </a:t>
            </a:r>
            <a:r>
              <a:rPr lang="en-US" dirty="0">
                <a:ea typeface="宋体"/>
                <a:cs typeface="宋体"/>
              </a:rPr>
              <a:t>of </a:t>
            </a:r>
            <a:r>
              <a:rPr lang="en-US" dirty="0" smtClean="0">
                <a:ea typeface="宋体"/>
                <a:cs typeface="宋体"/>
              </a:rPr>
              <a:t>augmented </a:t>
            </a:r>
            <a:r>
              <a:rPr lang="en-US" dirty="0">
                <a:ea typeface="宋体"/>
                <a:cs typeface="宋体"/>
              </a:rPr>
              <a:t>r</a:t>
            </a:r>
            <a:r>
              <a:rPr lang="en-US" dirty="0" smtClean="0">
                <a:ea typeface="宋体"/>
                <a:cs typeface="宋体"/>
              </a:rPr>
              <a:t>eality</a:t>
            </a:r>
            <a:endParaRPr lang="en-US" dirty="0">
              <a:ea typeface="宋体"/>
              <a:cs typeface="宋体"/>
            </a:endParaRPr>
          </a:p>
        </p:txBody>
      </p:sp>
    </p:spTree>
    <p:extLst>
      <p:ext uri="{BB962C8B-B14F-4D97-AF65-F5344CB8AC3E}">
        <p14:creationId xmlns:p14="http://schemas.microsoft.com/office/powerpoint/2010/main" val="350987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76200"/>
            <a:ext cx="8305800" cy="664797"/>
          </a:xfrm>
        </p:spPr>
        <p:txBody>
          <a:bodyPr/>
          <a:lstStyle/>
          <a:p>
            <a:pPr eaLnBrk="1" fontAlgn="auto" hangingPunct="1">
              <a:spcAft>
                <a:spcPts val="0"/>
              </a:spcAft>
              <a:defRPr/>
            </a:pPr>
            <a:r>
              <a:rPr lang="en-US" sz="4800" dirty="0" smtClean="0"/>
              <a:t>Limitations </a:t>
            </a:r>
            <a:endParaRPr lang="en-US" dirty="0" smtClean="0">
              <a:solidFill>
                <a:schemeClr val="accent1">
                  <a:satMod val="150000"/>
                </a:schemeClr>
              </a:solidFill>
              <a:ea typeface="宋体"/>
              <a:cs typeface="宋体"/>
            </a:endParaRPr>
          </a:p>
        </p:txBody>
      </p:sp>
      <p:sp>
        <p:nvSpPr>
          <p:cNvPr id="64515" name="Rectangle 2"/>
          <p:cNvSpPr>
            <a:spLocks noGrp="1" noChangeArrowheads="1"/>
          </p:cNvSpPr>
          <p:nvPr>
            <p:ph idx="4294967295"/>
          </p:nvPr>
        </p:nvSpPr>
        <p:spPr>
          <a:xfrm>
            <a:off x="304800" y="1371600"/>
            <a:ext cx="8458200" cy="6057043"/>
          </a:xfrm>
        </p:spPr>
        <p:txBody>
          <a:bodyPr/>
          <a:lstStyle/>
          <a:p>
            <a:pPr>
              <a:lnSpc>
                <a:spcPct val="150000"/>
              </a:lnSpc>
            </a:pPr>
            <a:r>
              <a:rPr lang="en-US" sz="2400" dirty="0" smtClean="0"/>
              <a:t>Facial </a:t>
            </a:r>
            <a:r>
              <a:rPr lang="en-US" sz="2400" dirty="0"/>
              <a:t>recognition of everyone/everywhere/all the time is </a:t>
            </a:r>
            <a:r>
              <a:rPr lang="en-US" sz="2400" b="1" dirty="0"/>
              <a:t>not</a:t>
            </a:r>
            <a:r>
              <a:rPr lang="en-US" sz="2400" dirty="0"/>
              <a:t> yet feasible</a:t>
            </a:r>
          </a:p>
          <a:p>
            <a:pPr lvl="1">
              <a:lnSpc>
                <a:spcPct val="150000"/>
              </a:lnSpc>
            </a:pPr>
            <a:r>
              <a:rPr lang="en-US" sz="2000" dirty="0" smtClean="0"/>
              <a:t>Speed and computational </a:t>
            </a:r>
            <a:r>
              <a:rPr lang="en-US" sz="2000" dirty="0"/>
              <a:t>costs</a:t>
            </a:r>
          </a:p>
          <a:p>
            <a:pPr lvl="1">
              <a:lnSpc>
                <a:spcPct val="150000"/>
              </a:lnSpc>
            </a:pPr>
            <a:r>
              <a:rPr lang="en-US" sz="2000" dirty="0" smtClean="0"/>
              <a:t>Creep factor/Uncooperative </a:t>
            </a:r>
            <a:r>
              <a:rPr lang="en-US" sz="2000" dirty="0"/>
              <a:t>subjects</a:t>
            </a:r>
          </a:p>
          <a:p>
            <a:pPr lvl="1">
              <a:lnSpc>
                <a:spcPct val="150000"/>
              </a:lnSpc>
            </a:pPr>
            <a:r>
              <a:rPr lang="en-US" sz="2000" dirty="0" smtClean="0"/>
              <a:t>Data sources (technical </a:t>
            </a:r>
            <a:r>
              <a:rPr lang="en-US" sz="2000" dirty="0"/>
              <a:t>and legal </a:t>
            </a:r>
            <a:r>
              <a:rPr lang="en-US" sz="2000" dirty="0" smtClean="0"/>
              <a:t>availability) </a:t>
            </a:r>
            <a:endParaRPr lang="en-US" sz="2000" dirty="0"/>
          </a:p>
          <a:p>
            <a:pPr lvl="1">
              <a:lnSpc>
                <a:spcPct val="150000"/>
              </a:lnSpc>
            </a:pPr>
            <a:r>
              <a:rPr lang="en-US" sz="2000" dirty="0" smtClean="0"/>
              <a:t>Accuracy (false positives increase with size of DB)</a:t>
            </a:r>
          </a:p>
          <a:p>
            <a:pPr>
              <a:lnSpc>
                <a:spcPct val="150000"/>
              </a:lnSpc>
            </a:pPr>
            <a:r>
              <a:rPr lang="en-US" sz="2400" dirty="0" smtClean="0"/>
              <a:t>However: technological and business </a:t>
            </a:r>
            <a:r>
              <a:rPr lang="en-US" sz="2400" dirty="0"/>
              <a:t>trends suggest that </a:t>
            </a:r>
            <a:r>
              <a:rPr lang="en-US" sz="2400" dirty="0" smtClean="0"/>
              <a:t>current </a:t>
            </a:r>
            <a:r>
              <a:rPr lang="en-US" sz="2400" dirty="0"/>
              <a:t>limitations will keep </a:t>
            </a:r>
            <a:r>
              <a:rPr lang="en-US" sz="2400" dirty="0" smtClean="0"/>
              <a:t>rapidly fading </a:t>
            </a:r>
            <a:r>
              <a:rPr lang="en-US" sz="2400" dirty="0"/>
              <a:t>over time</a:t>
            </a:r>
          </a:p>
          <a:p>
            <a:pPr lvl="1">
              <a:lnSpc>
                <a:spcPct val="150000"/>
              </a:lnSpc>
            </a:pPr>
            <a:endParaRPr lang="en-US" sz="2000" dirty="0" smtClean="0"/>
          </a:p>
          <a:p>
            <a:pPr lvl="1">
              <a:lnSpc>
                <a:spcPct val="150000"/>
              </a:lnSpc>
            </a:pPr>
            <a:endParaRPr lang="en-US" sz="2000" dirty="0" smtClean="0"/>
          </a:p>
          <a:p>
            <a:pPr marL="0" indent="0">
              <a:lnSpc>
                <a:spcPct val="150000"/>
              </a:lnSpc>
              <a:buNone/>
            </a:pPr>
            <a:endParaRPr lang="en-US" sz="2400" dirty="0" smtClean="0"/>
          </a:p>
        </p:txBody>
      </p:sp>
    </p:spTree>
    <p:extLst>
      <p:ext uri="{BB962C8B-B14F-4D97-AF65-F5344CB8AC3E}">
        <p14:creationId xmlns:p14="http://schemas.microsoft.com/office/powerpoint/2010/main" val="2407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fade">
                                      <p:cBhvr>
                                        <p:cTn id="22" dur="500"/>
                                        <p:tgtEl>
                                          <p:spTgt spid="645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fade">
                                      <p:cBhvr>
                                        <p:cTn id="27"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body" sz="quarter" idx="10"/>
          </p:nvPr>
        </p:nvSpPr>
        <p:spPr>
          <a:xfrm>
            <a:off x="389436" y="838200"/>
            <a:ext cx="8525964" cy="6001643"/>
          </a:xfrm>
        </p:spPr>
        <p:txBody>
          <a:bodyPr/>
          <a:lstStyle/>
          <a:p>
            <a:pPr>
              <a:lnSpc>
                <a:spcPct val="150000"/>
              </a:lnSpc>
            </a:pPr>
            <a:r>
              <a:rPr lang="en-US" sz="2500" dirty="0">
                <a:solidFill>
                  <a:schemeClr val="tx1"/>
                </a:solidFill>
              </a:rPr>
              <a:t>In 1997, the best face recognizer in the FERET program scored an error rate of 0.54 (false reject rate at false accept rate of 1 in 1000)</a:t>
            </a:r>
          </a:p>
          <a:p>
            <a:pPr>
              <a:lnSpc>
                <a:spcPct val="150000"/>
              </a:lnSpc>
            </a:pPr>
            <a:r>
              <a:rPr lang="en-US" sz="2500" dirty="0">
                <a:solidFill>
                  <a:schemeClr val="tx1"/>
                </a:solidFill>
              </a:rPr>
              <a:t>In 2010, the best recognizer scored </a:t>
            </a:r>
            <a:r>
              <a:rPr lang="en-US" sz="2500" dirty="0" smtClean="0">
                <a:solidFill>
                  <a:schemeClr val="tx1"/>
                </a:solidFill>
              </a:rPr>
              <a:t>0.003</a:t>
            </a:r>
            <a:br>
              <a:rPr lang="en-US" sz="2500" dirty="0" smtClean="0">
                <a:solidFill>
                  <a:schemeClr val="tx1"/>
                </a:solidFill>
              </a:rPr>
            </a:br>
            <a:endParaRPr lang="en-US" sz="2500" dirty="0">
              <a:solidFill>
                <a:schemeClr val="tx1"/>
              </a:solidFill>
            </a:endParaRPr>
          </a:p>
          <a:p>
            <a:pPr>
              <a:lnSpc>
                <a:spcPct val="150000"/>
              </a:lnSpc>
            </a:pPr>
            <a:r>
              <a:rPr lang="en-US" sz="2500" dirty="0" smtClean="0">
                <a:solidFill>
                  <a:schemeClr val="tx1"/>
                </a:solidFill>
              </a:rPr>
              <a:t>In 2000, 100 billion photos were shot worldwide, but only a minuscule proportion of them would make it online</a:t>
            </a:r>
          </a:p>
          <a:p>
            <a:pPr>
              <a:lnSpc>
                <a:spcPct val="150000"/>
              </a:lnSpc>
            </a:pPr>
            <a:r>
              <a:rPr lang="en-US" sz="2500" dirty="0" smtClean="0">
                <a:solidFill>
                  <a:schemeClr val="tx1"/>
                </a:solidFill>
              </a:rPr>
              <a:t>In 2010, 2.5 </a:t>
            </a:r>
            <a:r>
              <a:rPr lang="en-US" sz="2500" dirty="0">
                <a:solidFill>
                  <a:schemeClr val="tx1"/>
                </a:solidFill>
              </a:rPr>
              <a:t>billion </a:t>
            </a:r>
            <a:r>
              <a:rPr lang="en-US" sz="2500" dirty="0" smtClean="0">
                <a:solidFill>
                  <a:schemeClr val="tx1"/>
                </a:solidFill>
              </a:rPr>
              <a:t>photos </a:t>
            </a:r>
            <a:r>
              <a:rPr lang="en-US" sz="2500" i="1" dirty="0" smtClean="0">
                <a:solidFill>
                  <a:schemeClr val="tx1"/>
                </a:solidFill>
              </a:rPr>
              <a:t>per month</a:t>
            </a:r>
            <a:r>
              <a:rPr lang="en-US" sz="2500" dirty="0" smtClean="0">
                <a:solidFill>
                  <a:schemeClr val="tx1"/>
                </a:solidFill>
              </a:rPr>
              <a:t> were uploaded </a:t>
            </a:r>
            <a:r>
              <a:rPr lang="en-US" sz="2500" dirty="0">
                <a:solidFill>
                  <a:schemeClr val="tx1"/>
                </a:solidFill>
              </a:rPr>
              <a:t>by Facebook users </a:t>
            </a:r>
            <a:r>
              <a:rPr lang="en-US" sz="2500" dirty="0" smtClean="0">
                <a:solidFill>
                  <a:schemeClr val="tx1"/>
                </a:solidFill>
              </a:rPr>
              <a:t>alone – many of them tagged or identified</a:t>
            </a:r>
            <a:br>
              <a:rPr lang="en-US" sz="2500" dirty="0" smtClean="0">
                <a:solidFill>
                  <a:schemeClr val="tx1"/>
                </a:solidFill>
              </a:rPr>
            </a:br>
            <a:endParaRPr lang="en-US" sz="2500" dirty="0">
              <a:solidFill>
                <a:schemeClr val="tx1"/>
              </a:solidFill>
            </a:endParaRPr>
          </a:p>
        </p:txBody>
      </p:sp>
    </p:spTree>
    <p:extLst>
      <p:ext uri="{BB962C8B-B14F-4D97-AF65-F5344CB8AC3E}">
        <p14:creationId xmlns:p14="http://schemas.microsoft.com/office/powerpoint/2010/main" val="12348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idx="4294967295"/>
          </p:nvPr>
        </p:nvSpPr>
        <p:spPr>
          <a:xfrm>
            <a:off x="304800" y="1650117"/>
            <a:ext cx="8534400" cy="3744102"/>
          </a:xfrm>
        </p:spPr>
        <p:txBody>
          <a:bodyPr/>
          <a:lstStyle/>
          <a:p>
            <a:pPr>
              <a:lnSpc>
                <a:spcPct val="150000"/>
              </a:lnSpc>
            </a:pPr>
            <a:r>
              <a:rPr lang="en-US" sz="2500" dirty="0" smtClean="0"/>
              <a:t>Today</a:t>
            </a:r>
          </a:p>
          <a:p>
            <a:pPr lvl="1">
              <a:lnSpc>
                <a:spcPct val="150000"/>
              </a:lnSpc>
            </a:pPr>
            <a:r>
              <a:rPr lang="en-US" sz="2100" dirty="0"/>
              <a:t>0.000108 seconds per pair </a:t>
            </a:r>
            <a:r>
              <a:rPr lang="en-US" sz="2100" dirty="0" smtClean="0"/>
              <a:t>comparison (does not include upload time)</a:t>
            </a:r>
          </a:p>
          <a:p>
            <a:pPr lvl="1">
              <a:lnSpc>
                <a:spcPct val="150000"/>
              </a:lnSpc>
            </a:pPr>
            <a:r>
              <a:rPr lang="en-US" sz="2100" dirty="0" smtClean="0"/>
              <a:t>Consider target population as including all US  residents 14+ </a:t>
            </a:r>
            <a:r>
              <a:rPr lang="en-US" sz="2100" dirty="0" err="1" smtClean="0"/>
              <a:t>yro</a:t>
            </a:r>
            <a:r>
              <a:rPr lang="en-US" sz="2100" dirty="0" smtClean="0"/>
              <a:t> (</a:t>
            </a:r>
            <a:r>
              <a:rPr lang="en-US" sz="2100" dirty="0" smtClean="0">
                <a:solidFill>
                  <a:schemeClr val="tx1"/>
                </a:solidFill>
              </a:rPr>
              <a:t>about 280M)</a:t>
            </a:r>
          </a:p>
          <a:p>
            <a:pPr lvl="1">
              <a:lnSpc>
                <a:spcPct val="150000"/>
              </a:lnSpc>
            </a:pPr>
            <a:r>
              <a:rPr lang="en-US" sz="2100" dirty="0"/>
              <a:t>Assume each person has one identified frontal photo available to </a:t>
            </a:r>
            <a:r>
              <a:rPr lang="en-US" sz="2100" dirty="0" smtClean="0"/>
              <a:t>public or to Web </a:t>
            </a:r>
            <a:r>
              <a:rPr lang="en-US" sz="2100" dirty="0"/>
              <a:t>2.0 providers</a:t>
            </a:r>
          </a:p>
          <a:p>
            <a:pPr lvl="1">
              <a:lnSpc>
                <a:spcPct val="150000"/>
              </a:lnSpc>
            </a:pPr>
            <a:r>
              <a:rPr lang="en-US" sz="2100" b="1" dirty="0" smtClean="0">
                <a:solidFill>
                  <a:schemeClr val="tx1"/>
                </a:solidFill>
              </a:rPr>
              <a:t>Up to more than 4 hours to find a potential match</a:t>
            </a:r>
          </a:p>
        </p:txBody>
      </p:sp>
      <p:sp>
        <p:nvSpPr>
          <p:cNvPr id="4" name="Rectangle 3"/>
          <p:cNvSpPr txBox="1">
            <a:spLocks noChangeArrowheads="1"/>
          </p:cNvSpPr>
          <p:nvPr/>
        </p:nvSpPr>
        <p:spPr>
          <a:xfrm>
            <a:off x="533400" y="228600"/>
            <a:ext cx="83058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a:lstStyle>
          <a:p>
            <a:pPr>
              <a:defRPr/>
            </a:pPr>
            <a:r>
              <a:rPr lang="en-US" sz="4800" dirty="0" smtClean="0"/>
              <a:t>Extrapolations</a:t>
            </a:r>
            <a:endParaRPr lang="en-US" dirty="0">
              <a:solidFill>
                <a:schemeClr val="accent1">
                  <a:satMod val="150000"/>
                </a:schemeClr>
              </a:solidFill>
              <a:ea typeface="宋体"/>
              <a:cs typeface="宋体"/>
            </a:endParaRPr>
          </a:p>
        </p:txBody>
      </p:sp>
    </p:spTree>
    <p:extLst>
      <p:ext uri="{BB962C8B-B14F-4D97-AF65-F5344CB8AC3E}">
        <p14:creationId xmlns:p14="http://schemas.microsoft.com/office/powerpoint/2010/main" val="24709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idx="4294967295"/>
          </p:nvPr>
        </p:nvSpPr>
        <p:spPr>
          <a:xfrm>
            <a:off x="304800" y="1753865"/>
            <a:ext cx="8686800" cy="3323987"/>
          </a:xfrm>
        </p:spPr>
        <p:txBody>
          <a:bodyPr/>
          <a:lstStyle/>
          <a:p>
            <a:pPr>
              <a:lnSpc>
                <a:spcPct val="150000"/>
              </a:lnSpc>
            </a:pPr>
            <a:r>
              <a:rPr lang="en-US" sz="2500" dirty="0" smtClean="0"/>
              <a:t>In 10 years</a:t>
            </a:r>
          </a:p>
          <a:p>
            <a:pPr lvl="1">
              <a:lnSpc>
                <a:spcPct val="150000"/>
              </a:lnSpc>
            </a:pPr>
            <a:r>
              <a:rPr lang="en-US" sz="2100" dirty="0" smtClean="0">
                <a:solidFill>
                  <a:schemeClr val="tx1"/>
                </a:solidFill>
              </a:rPr>
              <a:t>US 14+yro population about 300M</a:t>
            </a:r>
            <a:endParaRPr lang="en-US" sz="2100" dirty="0">
              <a:solidFill>
                <a:schemeClr val="tx1"/>
              </a:solidFill>
            </a:endParaRPr>
          </a:p>
          <a:p>
            <a:pPr lvl="1">
              <a:lnSpc>
                <a:spcPct val="150000"/>
              </a:lnSpc>
            </a:pPr>
            <a:r>
              <a:rPr lang="en-US" sz="2100" dirty="0" smtClean="0"/>
              <a:t>Assume Moore’s law for </a:t>
            </a:r>
            <a:r>
              <a:rPr lang="en-US" sz="2100" dirty="0"/>
              <a:t>cloud computing </a:t>
            </a:r>
            <a:r>
              <a:rPr lang="en-US" sz="2100" dirty="0" smtClean="0"/>
              <a:t>clusters</a:t>
            </a:r>
          </a:p>
          <a:p>
            <a:pPr lvl="1">
              <a:lnSpc>
                <a:spcPct val="150000"/>
              </a:lnSpc>
            </a:pPr>
            <a:r>
              <a:rPr lang="en-US" sz="2100" dirty="0" smtClean="0"/>
              <a:t>Merely pre-classify photos </a:t>
            </a:r>
            <a:r>
              <a:rPr lang="en-US" sz="2100" dirty="0"/>
              <a:t>into </a:t>
            </a:r>
            <a:r>
              <a:rPr lang="en-US" sz="2100" dirty="0" smtClean="0"/>
              <a:t>male </a:t>
            </a:r>
            <a:r>
              <a:rPr lang="en-US" sz="2100" dirty="0"/>
              <a:t>and </a:t>
            </a:r>
            <a:r>
              <a:rPr lang="en-US" sz="2100" dirty="0" smtClean="0"/>
              <a:t>female faces</a:t>
            </a:r>
            <a:endParaRPr lang="en-US" sz="2100" dirty="0"/>
          </a:p>
          <a:p>
            <a:pPr lvl="1">
              <a:lnSpc>
                <a:spcPct val="150000"/>
              </a:lnSpc>
            </a:pPr>
            <a:r>
              <a:rPr lang="en-US" sz="2100" b="1" dirty="0" smtClean="0">
                <a:solidFill>
                  <a:schemeClr val="tx1"/>
                </a:solidFill>
              </a:rPr>
              <a:t>Fewer than </a:t>
            </a:r>
            <a:r>
              <a:rPr lang="en-US" sz="2100" b="1" dirty="0">
                <a:solidFill>
                  <a:schemeClr val="tx1"/>
                </a:solidFill>
              </a:rPr>
              <a:t>5</a:t>
            </a:r>
            <a:r>
              <a:rPr lang="en-US" sz="2100" b="1" dirty="0" smtClean="0">
                <a:solidFill>
                  <a:schemeClr val="tx1"/>
                </a:solidFill>
              </a:rPr>
              <a:t> minutes to find a potential match</a:t>
            </a:r>
          </a:p>
          <a:p>
            <a:pPr lvl="1">
              <a:lnSpc>
                <a:spcPct val="150000"/>
              </a:lnSpc>
            </a:pPr>
            <a:r>
              <a:rPr lang="en-US" sz="2100" b="1" dirty="0" smtClean="0">
                <a:solidFill>
                  <a:schemeClr val="tx1"/>
                </a:solidFill>
              </a:rPr>
              <a:t>Or, 10 seconds using larger clusters</a:t>
            </a:r>
            <a:endParaRPr lang="en-US" sz="2100" b="1" dirty="0">
              <a:solidFill>
                <a:schemeClr val="tx1"/>
              </a:solidFill>
            </a:endParaRPr>
          </a:p>
        </p:txBody>
      </p:sp>
      <p:sp>
        <p:nvSpPr>
          <p:cNvPr id="4" name="Rectangle 3"/>
          <p:cNvSpPr txBox="1">
            <a:spLocks noChangeArrowheads="1"/>
          </p:cNvSpPr>
          <p:nvPr/>
        </p:nvSpPr>
        <p:spPr>
          <a:xfrm>
            <a:off x="533400" y="228600"/>
            <a:ext cx="8305800" cy="12741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a:lstStyle>
          <a:p>
            <a:pPr>
              <a:defRPr/>
            </a:pPr>
            <a:r>
              <a:rPr lang="en-US" sz="4800" dirty="0" smtClean="0"/>
              <a:t>Extrapolations</a:t>
            </a:r>
            <a:endParaRPr lang="en-US" sz="4800" dirty="0">
              <a:solidFill>
                <a:schemeClr val="accent1">
                  <a:satMod val="150000"/>
                </a:schemeClr>
              </a:solidFill>
              <a:ea typeface="宋体"/>
              <a:cs typeface="宋体"/>
            </a:endParaRPr>
          </a:p>
          <a:p>
            <a:pPr>
              <a:defRPr/>
            </a:pPr>
            <a:endParaRPr lang="en-US" dirty="0">
              <a:solidFill>
                <a:schemeClr val="accent1">
                  <a:satMod val="150000"/>
                </a:schemeClr>
              </a:solidFill>
              <a:ea typeface="宋体"/>
              <a:cs typeface="宋体"/>
            </a:endParaRPr>
          </a:p>
        </p:txBody>
      </p:sp>
    </p:spTree>
    <p:extLst>
      <p:ext uri="{BB962C8B-B14F-4D97-AF65-F5344CB8AC3E}">
        <p14:creationId xmlns:p14="http://schemas.microsoft.com/office/powerpoint/2010/main" val="2689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4" end="4"/>
                                            </p:txEl>
                                          </p:spTgt>
                                        </p:tgtEl>
                                        <p:attrNameLst>
                                          <p:attrName>style.visibility</p:attrName>
                                        </p:attrNameLst>
                                      </p:cBhvr>
                                      <p:to>
                                        <p:strVal val="visible"/>
                                      </p:to>
                                    </p:set>
                                    <p:animEffect transition="in" filter="fade">
                                      <p:cBhvr>
                                        <p:cTn id="7" dur="500"/>
                                        <p:tgtEl>
                                          <p:spTgt spid="6451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5" end="5"/>
                                            </p:txEl>
                                          </p:spTgt>
                                        </p:tgtEl>
                                        <p:attrNameLst>
                                          <p:attrName>style.visibility</p:attrName>
                                        </p:attrNameLst>
                                      </p:cBhvr>
                                      <p:to>
                                        <p:strVal val="visible"/>
                                      </p:to>
                                    </p:set>
                                    <p:animEffect transition="in" filter="fade">
                                      <p:cBhvr>
                                        <p:cTn id="10"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066800"/>
            <a:ext cx="8398934" cy="4724400"/>
          </a:xfrm>
          <a:prstGeom prst="rect">
            <a:avLst/>
          </a:prstGeom>
        </p:spPr>
      </p:pic>
    </p:spTree>
    <p:extLst>
      <p:ext uri="{BB962C8B-B14F-4D97-AF65-F5344CB8AC3E}">
        <p14:creationId xmlns:p14="http://schemas.microsoft.com/office/powerpoint/2010/main" val="32598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Research\Papers\privacy-socnetwork\Faces\others\80de9df6c7ecf521e9c77401506b0f0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990600"/>
            <a:ext cx="4065754" cy="519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2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idx="4294967295"/>
          </p:nvPr>
        </p:nvSpPr>
        <p:spPr>
          <a:xfrm>
            <a:off x="304800" y="1650117"/>
            <a:ext cx="8534400" cy="4882875"/>
          </a:xfrm>
        </p:spPr>
        <p:txBody>
          <a:bodyPr/>
          <a:lstStyle/>
          <a:p>
            <a:pPr>
              <a:lnSpc>
                <a:spcPct val="150000"/>
              </a:lnSpc>
            </a:pPr>
            <a:r>
              <a:rPr lang="en-US" sz="2500" dirty="0" smtClean="0"/>
              <a:t>Improving accuracy</a:t>
            </a:r>
          </a:p>
          <a:p>
            <a:pPr lvl="1">
              <a:lnSpc>
                <a:spcPct val="150000"/>
              </a:lnSpc>
            </a:pPr>
            <a:r>
              <a:rPr lang="en-US" sz="2100" dirty="0"/>
              <a:t>Deep Face’s 97.25% </a:t>
            </a:r>
            <a:r>
              <a:rPr lang="en-US" sz="2100" dirty="0" smtClean="0"/>
              <a:t>accuracy on </a:t>
            </a:r>
            <a:r>
              <a:rPr lang="en-US" sz="2100" dirty="0"/>
              <a:t>the </a:t>
            </a:r>
            <a:r>
              <a:rPr lang="en-US" sz="2100" dirty="0" smtClean="0"/>
              <a:t>Labeled Faces </a:t>
            </a:r>
            <a:r>
              <a:rPr lang="en-US" sz="2100" dirty="0"/>
              <a:t>in the Wild </a:t>
            </a:r>
            <a:r>
              <a:rPr lang="en-US" sz="2100" dirty="0" smtClean="0"/>
              <a:t>(LFW) </a:t>
            </a:r>
            <a:r>
              <a:rPr lang="en-US" sz="2100" dirty="0"/>
              <a:t>dataset (</a:t>
            </a:r>
            <a:r>
              <a:rPr lang="en-US" sz="2100" dirty="0" err="1"/>
              <a:t>Taigman</a:t>
            </a:r>
            <a:r>
              <a:rPr lang="en-US" sz="2100" dirty="0"/>
              <a:t> </a:t>
            </a:r>
            <a:r>
              <a:rPr lang="en-US" sz="2100" dirty="0" smtClean="0"/>
              <a:t>et al [2014])</a:t>
            </a:r>
          </a:p>
          <a:p>
            <a:pPr>
              <a:lnSpc>
                <a:spcPct val="150000"/>
              </a:lnSpc>
            </a:pPr>
            <a:r>
              <a:rPr lang="en-US" sz="2500" dirty="0"/>
              <a:t>Function creep</a:t>
            </a:r>
          </a:p>
          <a:p>
            <a:pPr lvl="1">
              <a:lnSpc>
                <a:spcPct val="150000"/>
              </a:lnSpc>
            </a:pPr>
            <a:r>
              <a:rPr lang="en-US" sz="2100" dirty="0"/>
              <a:t>Google's Glass developer policies do not allow for facial recognition technology -  </a:t>
            </a:r>
            <a:r>
              <a:rPr lang="en-US" sz="2100" dirty="0" err="1"/>
              <a:t>NameTag</a:t>
            </a:r>
            <a:r>
              <a:rPr lang="en-US" sz="2100" dirty="0"/>
              <a:t> did it anyway</a:t>
            </a:r>
          </a:p>
          <a:p>
            <a:pPr lvl="1">
              <a:lnSpc>
                <a:spcPct val="150000"/>
              </a:lnSpc>
            </a:pPr>
            <a:r>
              <a:rPr lang="en-US" sz="2100" dirty="0"/>
              <a:t>The evolution of Facebook’s policies regarding face recognition and tagging</a:t>
            </a:r>
          </a:p>
          <a:p>
            <a:pPr marL="460375" lvl="1" indent="0">
              <a:lnSpc>
                <a:spcPct val="150000"/>
              </a:lnSpc>
              <a:buNone/>
            </a:pPr>
            <a:endParaRPr lang="en-US" sz="2100" dirty="0" smtClean="0"/>
          </a:p>
        </p:txBody>
      </p:sp>
      <p:sp>
        <p:nvSpPr>
          <p:cNvPr id="4" name="Rectangle 3"/>
          <p:cNvSpPr txBox="1">
            <a:spLocks noChangeArrowheads="1"/>
          </p:cNvSpPr>
          <p:nvPr/>
        </p:nvSpPr>
        <p:spPr>
          <a:xfrm>
            <a:off x="533400" y="228600"/>
            <a:ext cx="83058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a:lstStyle>
          <a:p>
            <a:pPr>
              <a:defRPr/>
            </a:pPr>
            <a:r>
              <a:rPr lang="en-US" sz="4800" dirty="0" smtClean="0"/>
              <a:t>Developments</a:t>
            </a:r>
            <a:endParaRPr lang="en-US" dirty="0">
              <a:solidFill>
                <a:schemeClr val="accent1">
                  <a:satMod val="150000"/>
                </a:schemeClr>
              </a:solidFill>
              <a:ea typeface="宋体"/>
              <a:cs typeface="宋体"/>
            </a:endParaRPr>
          </a:p>
        </p:txBody>
      </p:sp>
    </p:spTree>
    <p:extLst>
      <p:ext uri="{BB962C8B-B14F-4D97-AF65-F5344CB8AC3E}">
        <p14:creationId xmlns:p14="http://schemas.microsoft.com/office/powerpoint/2010/main" val="4380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fade">
                                      <p:cBhvr>
                                        <p:cTn id="7" dur="500"/>
                                        <p:tgtEl>
                                          <p:spTgt spid="645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3" end="3"/>
                                            </p:txEl>
                                          </p:spTgt>
                                        </p:tgtEl>
                                        <p:attrNameLst>
                                          <p:attrName>style.visibility</p:attrName>
                                        </p:attrNameLst>
                                      </p:cBhvr>
                                      <p:to>
                                        <p:strVal val="visible"/>
                                      </p:to>
                                    </p:set>
                                    <p:animEffect transition="in" filter="fade">
                                      <p:cBhvr>
                                        <p:cTn id="10" dur="500"/>
                                        <p:tgtEl>
                                          <p:spTgt spid="645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animEffect transition="in" filter="fade">
                                      <p:cBhvr>
                                        <p:cTn id="13"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249603"/>
            <a:ext cx="8305800" cy="664797"/>
          </a:xfrm>
        </p:spPr>
        <p:txBody>
          <a:bodyPr/>
          <a:lstStyle/>
          <a:p>
            <a:pPr eaLnBrk="1" fontAlgn="auto" hangingPunct="1">
              <a:spcAft>
                <a:spcPts val="0"/>
              </a:spcAft>
              <a:defRPr/>
            </a:pPr>
            <a:r>
              <a:rPr lang="en-US" sz="4800" dirty="0" smtClean="0"/>
              <a:t>Scenarios &amp; trade-offs</a:t>
            </a:r>
            <a:endParaRPr lang="en-US" dirty="0" smtClean="0">
              <a:solidFill>
                <a:schemeClr val="accent1">
                  <a:satMod val="150000"/>
                </a:schemeClr>
              </a:solidFill>
              <a:ea typeface="宋体"/>
              <a:cs typeface="宋体"/>
            </a:endParaRPr>
          </a:p>
        </p:txBody>
      </p:sp>
      <p:sp>
        <p:nvSpPr>
          <p:cNvPr id="64515" name="Rectangle 2"/>
          <p:cNvSpPr>
            <a:spLocks noGrp="1" noChangeArrowheads="1"/>
          </p:cNvSpPr>
          <p:nvPr>
            <p:ph idx="4294967295"/>
          </p:nvPr>
        </p:nvSpPr>
        <p:spPr>
          <a:xfrm>
            <a:off x="304800" y="1371600"/>
            <a:ext cx="8458200" cy="2437590"/>
          </a:xfrm>
        </p:spPr>
        <p:txBody>
          <a:bodyPr/>
          <a:lstStyle/>
          <a:p>
            <a:pPr>
              <a:lnSpc>
                <a:spcPct val="150000"/>
              </a:lnSpc>
            </a:pPr>
            <a:r>
              <a:rPr lang="en-US" sz="2400" dirty="0" smtClean="0"/>
              <a:t>Stranger in the street?</a:t>
            </a:r>
          </a:p>
          <a:p>
            <a:pPr>
              <a:lnSpc>
                <a:spcPct val="150000"/>
              </a:lnSpc>
            </a:pPr>
            <a:r>
              <a:rPr lang="en-US" sz="2400" dirty="0" smtClean="0"/>
              <a:t>Brick and mortar store?</a:t>
            </a:r>
          </a:p>
          <a:p>
            <a:pPr>
              <a:lnSpc>
                <a:spcPct val="150000"/>
              </a:lnSpc>
            </a:pPr>
            <a:r>
              <a:rPr lang="en-US" sz="2400" dirty="0" smtClean="0"/>
              <a:t>Large-scale real-time surveillance?</a:t>
            </a:r>
          </a:p>
          <a:p>
            <a:pPr marL="0" indent="0">
              <a:lnSpc>
                <a:spcPct val="150000"/>
              </a:lnSpc>
              <a:buNone/>
            </a:pPr>
            <a:endParaRPr lang="en-US" sz="2400" dirty="0" smtClean="0"/>
          </a:p>
        </p:txBody>
      </p:sp>
    </p:spTree>
    <p:extLst>
      <p:ext uri="{BB962C8B-B14F-4D97-AF65-F5344CB8AC3E}">
        <p14:creationId xmlns:p14="http://schemas.microsoft.com/office/powerpoint/2010/main" val="23654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search\Papers\privacy-socnetwork\Faces\others\article-0-0D02E27B00000578-126_964x4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6287" y="304800"/>
            <a:ext cx="6864713"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Research\Papers\privacy-socnetwork\Faces\others\article-0-0D02E26800000578-453_964x46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5918" y="3505200"/>
            <a:ext cx="5505450" cy="26613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3352800" y="4267200"/>
            <a:ext cx="457200" cy="568674"/>
          </a:xfrm>
          <a:prstGeom prst="ellipse">
            <a:avLst/>
          </a:prstGeom>
          <a:solidFill>
            <a:srgbClr val="FF0000">
              <a:alpha val="15000"/>
            </a:srgbClr>
          </a:solidFill>
          <a:ln>
            <a:solidFill>
              <a:srgbClr val="FF0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Oval 6"/>
          <p:cNvSpPr/>
          <p:nvPr/>
        </p:nvSpPr>
        <p:spPr bwMode="auto">
          <a:xfrm>
            <a:off x="6019800" y="4660028"/>
            <a:ext cx="457200" cy="568674"/>
          </a:xfrm>
          <a:prstGeom prst="ellipse">
            <a:avLst/>
          </a:prstGeom>
          <a:solidFill>
            <a:srgbClr val="FF0000">
              <a:alpha val="15000"/>
            </a:srgbClr>
          </a:solidFill>
          <a:ln>
            <a:solidFill>
              <a:srgbClr val="FF0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Oval 7"/>
          <p:cNvSpPr/>
          <p:nvPr/>
        </p:nvSpPr>
        <p:spPr bwMode="auto">
          <a:xfrm>
            <a:off x="3505200" y="5486400"/>
            <a:ext cx="457200" cy="568674"/>
          </a:xfrm>
          <a:prstGeom prst="ellipse">
            <a:avLst/>
          </a:prstGeom>
          <a:solidFill>
            <a:srgbClr val="FF0000">
              <a:alpha val="15000"/>
            </a:srgbClr>
          </a:solidFill>
          <a:ln>
            <a:solidFill>
              <a:srgbClr val="FF0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4" name="Straight Arrow Connector 3"/>
          <p:cNvCxnSpPr>
            <a:stCxn id="2" idx="4"/>
            <a:endCxn id="8" idx="0"/>
          </p:cNvCxnSpPr>
          <p:nvPr/>
        </p:nvCxnSpPr>
        <p:spPr>
          <a:xfrm>
            <a:off x="3581400" y="4835874"/>
            <a:ext cx="152400" cy="65052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86200" y="5161137"/>
            <a:ext cx="2133600" cy="47766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6"/>
          </p:cNvCxnSpPr>
          <p:nvPr/>
        </p:nvCxnSpPr>
        <p:spPr>
          <a:xfrm>
            <a:off x="3810000" y="4551537"/>
            <a:ext cx="2209800" cy="39282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249603"/>
            <a:ext cx="8305800" cy="664797"/>
          </a:xfrm>
        </p:spPr>
        <p:txBody>
          <a:bodyPr/>
          <a:lstStyle/>
          <a:p>
            <a:pPr eaLnBrk="1" fontAlgn="auto" hangingPunct="1">
              <a:spcAft>
                <a:spcPts val="0"/>
              </a:spcAft>
              <a:defRPr/>
            </a:pPr>
            <a:r>
              <a:rPr lang="en-US" sz="4800" dirty="0" smtClean="0"/>
              <a:t>Solutions?</a:t>
            </a:r>
            <a:endParaRPr lang="en-US" dirty="0" smtClean="0">
              <a:solidFill>
                <a:schemeClr val="accent1">
                  <a:satMod val="150000"/>
                </a:schemeClr>
              </a:solidFill>
              <a:ea typeface="宋体"/>
              <a:cs typeface="宋体"/>
            </a:endParaRPr>
          </a:p>
        </p:txBody>
      </p:sp>
      <p:sp>
        <p:nvSpPr>
          <p:cNvPr id="64515" name="Rectangle 2"/>
          <p:cNvSpPr>
            <a:spLocks noGrp="1" noChangeArrowheads="1"/>
          </p:cNvSpPr>
          <p:nvPr>
            <p:ph idx="4294967295"/>
          </p:nvPr>
        </p:nvSpPr>
        <p:spPr>
          <a:xfrm>
            <a:off x="304800" y="1103900"/>
            <a:ext cx="8686800" cy="3816429"/>
          </a:xfrm>
        </p:spPr>
        <p:txBody>
          <a:bodyPr/>
          <a:lstStyle/>
          <a:p>
            <a:pPr>
              <a:lnSpc>
                <a:spcPct val="150000"/>
              </a:lnSpc>
            </a:pPr>
            <a:r>
              <a:rPr lang="en-US" sz="2800" dirty="0" smtClean="0"/>
              <a:t>Ideally, optimize trade-offs by finding a balance</a:t>
            </a:r>
          </a:p>
          <a:p>
            <a:pPr lvl="1">
              <a:lnSpc>
                <a:spcPct val="150000"/>
              </a:lnSpc>
            </a:pPr>
            <a:r>
              <a:rPr lang="en-US" sz="2400" dirty="0" smtClean="0"/>
              <a:t>I.e.: </a:t>
            </a:r>
            <a:r>
              <a:rPr lang="en-US" sz="2400" dirty="0"/>
              <a:t>p</a:t>
            </a:r>
            <a:r>
              <a:rPr lang="en-US" sz="2400" dirty="0" smtClean="0"/>
              <a:t>ermit “good” usages of facial  recognition, </a:t>
            </a:r>
            <a:br>
              <a:rPr lang="en-US" sz="2400" dirty="0" smtClean="0"/>
            </a:br>
            <a:r>
              <a:rPr lang="en-US" sz="2400" dirty="0" smtClean="0"/>
              <a:t>but avoid “creepy” usages</a:t>
            </a:r>
          </a:p>
          <a:p>
            <a:pPr>
              <a:lnSpc>
                <a:spcPct val="150000"/>
              </a:lnSpc>
            </a:pPr>
            <a:r>
              <a:rPr lang="en-US" sz="2800" dirty="0" smtClean="0"/>
              <a:t>Problems:</a:t>
            </a:r>
          </a:p>
          <a:p>
            <a:pPr lvl="1">
              <a:lnSpc>
                <a:spcPct val="150000"/>
              </a:lnSpc>
            </a:pPr>
            <a:r>
              <a:rPr lang="en-US" sz="2400" dirty="0" smtClean="0"/>
              <a:t>Define good, creepy</a:t>
            </a:r>
          </a:p>
          <a:p>
            <a:pPr lvl="1">
              <a:lnSpc>
                <a:spcPct val="150000"/>
              </a:lnSpc>
            </a:pPr>
            <a:r>
              <a:rPr lang="en-US" sz="2400" dirty="0" smtClean="0"/>
              <a:t>Then, find out how to achieve that balance</a:t>
            </a:r>
          </a:p>
        </p:txBody>
      </p:sp>
    </p:spTree>
    <p:extLst>
      <p:ext uri="{BB962C8B-B14F-4D97-AF65-F5344CB8AC3E}">
        <p14:creationId xmlns:p14="http://schemas.microsoft.com/office/powerpoint/2010/main" val="179840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fade">
                                      <p:cBhvr>
                                        <p:cTn id="7" dur="500"/>
                                        <p:tgtEl>
                                          <p:spTgt spid="645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3" end="3"/>
                                            </p:txEl>
                                          </p:spTgt>
                                        </p:tgtEl>
                                        <p:attrNameLst>
                                          <p:attrName>style.visibility</p:attrName>
                                        </p:attrNameLst>
                                      </p:cBhvr>
                                      <p:to>
                                        <p:strVal val="visible"/>
                                      </p:to>
                                    </p:set>
                                    <p:animEffect transition="in" filter="fade">
                                      <p:cBhvr>
                                        <p:cTn id="10" dur="500"/>
                                        <p:tgtEl>
                                          <p:spTgt spid="645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animEffect transition="in" filter="fade">
                                      <p:cBhvr>
                                        <p:cTn id="13"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249603"/>
            <a:ext cx="8305800" cy="664797"/>
          </a:xfrm>
        </p:spPr>
        <p:txBody>
          <a:bodyPr/>
          <a:lstStyle/>
          <a:p>
            <a:pPr eaLnBrk="1" fontAlgn="auto" hangingPunct="1">
              <a:spcAft>
                <a:spcPts val="0"/>
              </a:spcAft>
              <a:defRPr/>
            </a:pPr>
            <a:r>
              <a:rPr lang="en-US" sz="4800" dirty="0" smtClean="0"/>
              <a:t>Solutions?</a:t>
            </a:r>
            <a:endParaRPr lang="en-US" dirty="0" smtClean="0">
              <a:solidFill>
                <a:schemeClr val="accent1">
                  <a:satMod val="150000"/>
                </a:schemeClr>
              </a:solidFill>
              <a:ea typeface="宋体"/>
              <a:cs typeface="宋体"/>
            </a:endParaRPr>
          </a:p>
        </p:txBody>
      </p:sp>
      <p:sp>
        <p:nvSpPr>
          <p:cNvPr id="64515" name="Rectangle 2"/>
          <p:cNvSpPr>
            <a:spLocks noGrp="1" noChangeArrowheads="1"/>
          </p:cNvSpPr>
          <p:nvPr>
            <p:ph idx="4294967295"/>
          </p:nvPr>
        </p:nvSpPr>
        <p:spPr>
          <a:xfrm>
            <a:off x="228600" y="1066800"/>
            <a:ext cx="8686800" cy="4111895"/>
          </a:xfrm>
        </p:spPr>
        <p:txBody>
          <a:bodyPr/>
          <a:lstStyle/>
          <a:p>
            <a:pPr lvl="1">
              <a:lnSpc>
                <a:spcPct val="150000"/>
              </a:lnSpc>
            </a:pPr>
            <a:r>
              <a:rPr lang="en-US" sz="2400" dirty="0" smtClean="0"/>
              <a:t>Stop research on face recognition?</a:t>
            </a:r>
          </a:p>
          <a:p>
            <a:pPr lvl="1">
              <a:lnSpc>
                <a:spcPct val="150000"/>
              </a:lnSpc>
            </a:pPr>
            <a:r>
              <a:rPr lang="en-US" sz="2400" dirty="0" smtClean="0"/>
              <a:t>Halt </a:t>
            </a:r>
            <a:r>
              <a:rPr lang="en-US" sz="2400" dirty="0"/>
              <a:t>data collection?</a:t>
            </a:r>
          </a:p>
          <a:p>
            <a:pPr lvl="1">
              <a:lnSpc>
                <a:spcPct val="150000"/>
              </a:lnSpc>
            </a:pPr>
            <a:r>
              <a:rPr lang="en-US" sz="2400" dirty="0" smtClean="0"/>
              <a:t>Regulate usage?</a:t>
            </a:r>
          </a:p>
          <a:p>
            <a:pPr lvl="2">
              <a:lnSpc>
                <a:spcPct val="150000"/>
              </a:lnSpc>
            </a:pPr>
            <a:r>
              <a:rPr lang="en-US" sz="2000" dirty="0"/>
              <a:t>Do-not-identify-me lists?</a:t>
            </a:r>
          </a:p>
          <a:p>
            <a:pPr lvl="2">
              <a:lnSpc>
                <a:spcPct val="150000"/>
              </a:lnSpc>
            </a:pPr>
            <a:r>
              <a:rPr lang="en-US" sz="2000" dirty="0" smtClean="0"/>
              <a:t>Notice </a:t>
            </a:r>
            <a:r>
              <a:rPr lang="en-US" sz="2000" dirty="0"/>
              <a:t>and consent? (I.e., transparency  and control)</a:t>
            </a:r>
          </a:p>
          <a:p>
            <a:pPr lvl="3">
              <a:lnSpc>
                <a:spcPct val="150000"/>
              </a:lnSpc>
            </a:pPr>
            <a:r>
              <a:rPr lang="en-US" sz="1200" dirty="0"/>
              <a:t>Paradox of control (Brandimarte et al 2013)</a:t>
            </a:r>
          </a:p>
          <a:p>
            <a:pPr lvl="3">
              <a:lnSpc>
                <a:spcPct val="150000"/>
              </a:lnSpc>
            </a:pPr>
            <a:r>
              <a:rPr lang="en-US" sz="1200" dirty="0"/>
              <a:t>Limits of transparency (Adjerid et al 2013)</a:t>
            </a:r>
          </a:p>
          <a:p>
            <a:pPr marL="460375" lvl="1" indent="0">
              <a:lnSpc>
                <a:spcPct val="150000"/>
              </a:lnSpc>
              <a:buNone/>
            </a:pPr>
            <a:endParaRPr lang="en-US" sz="2400" dirty="0" smtClean="0"/>
          </a:p>
        </p:txBody>
      </p:sp>
    </p:spTree>
    <p:extLst>
      <p:ext uri="{BB962C8B-B14F-4D97-AF65-F5344CB8AC3E}">
        <p14:creationId xmlns:p14="http://schemas.microsoft.com/office/powerpoint/2010/main" val="303228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4515">
                                            <p:txEl>
                                              <p:pRg st="4" end="4"/>
                                            </p:txEl>
                                          </p:spTgt>
                                        </p:tgtEl>
                                        <p:attrNameLst>
                                          <p:attrName>style.visibility</p:attrName>
                                        </p:attrNameLst>
                                      </p:cBhvr>
                                      <p:to>
                                        <p:strVal val="visible"/>
                                      </p:to>
                                    </p:set>
                                    <p:animEffect transition="in" filter="fade">
                                      <p:cBhvr>
                                        <p:cTn id="25" dur="500"/>
                                        <p:tgtEl>
                                          <p:spTgt spid="645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4515">
                                            <p:txEl>
                                              <p:pRg st="5" end="5"/>
                                            </p:txEl>
                                          </p:spTgt>
                                        </p:tgtEl>
                                        <p:attrNameLst>
                                          <p:attrName>style.visibility</p:attrName>
                                        </p:attrNameLst>
                                      </p:cBhvr>
                                      <p:to>
                                        <p:strVal val="visible"/>
                                      </p:to>
                                    </p:set>
                                    <p:animEffect transition="in" filter="fade">
                                      <p:cBhvr>
                                        <p:cTn id="30" dur="500"/>
                                        <p:tgtEl>
                                          <p:spTgt spid="645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4515">
                                            <p:txEl>
                                              <p:pRg st="6" end="6"/>
                                            </p:txEl>
                                          </p:spTgt>
                                        </p:tgtEl>
                                        <p:attrNameLst>
                                          <p:attrName>style.visibility</p:attrName>
                                        </p:attrNameLst>
                                      </p:cBhvr>
                                      <p:to>
                                        <p:strVal val="visible"/>
                                      </p:to>
                                    </p:set>
                                    <p:animEffect transition="in" filter="fade">
                                      <p:cBhvr>
                                        <p:cTn id="35"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76200"/>
            <a:ext cx="8305800" cy="1219200"/>
          </a:xfrm>
        </p:spPr>
        <p:txBody>
          <a:bodyPr>
            <a:normAutofit/>
          </a:bodyPr>
          <a:lstStyle/>
          <a:p>
            <a:pPr eaLnBrk="1" fontAlgn="auto" hangingPunct="1">
              <a:spcAft>
                <a:spcPts val="0"/>
              </a:spcAft>
              <a:defRPr/>
            </a:pPr>
            <a:r>
              <a:rPr lang="en-US" sz="4800" dirty="0" smtClean="0"/>
              <a:t>Some key themes</a:t>
            </a:r>
            <a:endParaRPr lang="en-US" dirty="0" smtClean="0">
              <a:solidFill>
                <a:schemeClr val="accent1">
                  <a:satMod val="150000"/>
                </a:schemeClr>
              </a:solidFill>
              <a:ea typeface="宋体"/>
              <a:cs typeface="宋体"/>
            </a:endParaRPr>
          </a:p>
        </p:txBody>
      </p:sp>
      <p:sp>
        <p:nvSpPr>
          <p:cNvPr id="64515" name="Rectangle 2"/>
          <p:cNvSpPr>
            <a:spLocks noGrp="1" noChangeArrowheads="1"/>
          </p:cNvSpPr>
          <p:nvPr>
            <p:ph idx="4294967295"/>
          </p:nvPr>
        </p:nvSpPr>
        <p:spPr>
          <a:xfrm>
            <a:off x="76200" y="914400"/>
            <a:ext cx="9067800" cy="5539978"/>
          </a:xfrm>
        </p:spPr>
        <p:txBody>
          <a:bodyPr/>
          <a:lstStyle/>
          <a:p>
            <a:pPr>
              <a:lnSpc>
                <a:spcPct val="200000"/>
              </a:lnSpc>
            </a:pPr>
            <a:r>
              <a:rPr lang="en-US" sz="2400" dirty="0"/>
              <a:t>Faces as conduits between online and offline data</a:t>
            </a:r>
          </a:p>
          <a:p>
            <a:pPr>
              <a:lnSpc>
                <a:spcPct val="200000"/>
              </a:lnSpc>
            </a:pPr>
            <a:r>
              <a:rPr lang="en-US" sz="2400" dirty="0"/>
              <a:t>Social network profiles as Real IDs</a:t>
            </a:r>
          </a:p>
          <a:p>
            <a:pPr>
              <a:lnSpc>
                <a:spcPct val="200000"/>
              </a:lnSpc>
            </a:pPr>
            <a:r>
              <a:rPr lang="en-US" sz="2400" dirty="0" smtClean="0"/>
              <a:t>The </a:t>
            </a:r>
            <a:r>
              <a:rPr lang="en-US" sz="2400" dirty="0"/>
              <a:t>emergence of PPI: “personally predictable” information</a:t>
            </a:r>
          </a:p>
          <a:p>
            <a:pPr>
              <a:lnSpc>
                <a:spcPct val="200000"/>
              </a:lnSpc>
            </a:pPr>
            <a:r>
              <a:rPr lang="en-US" sz="2400" dirty="0" smtClean="0"/>
              <a:t>Democratization </a:t>
            </a:r>
            <a:r>
              <a:rPr lang="en-US" sz="2400" dirty="0"/>
              <a:t>of </a:t>
            </a:r>
            <a:r>
              <a:rPr lang="en-US" sz="2400" dirty="0" smtClean="0"/>
              <a:t>surveillance</a:t>
            </a:r>
          </a:p>
          <a:p>
            <a:pPr>
              <a:lnSpc>
                <a:spcPct val="200000"/>
              </a:lnSpc>
            </a:pPr>
            <a:r>
              <a:rPr lang="en-US" sz="2400" dirty="0"/>
              <a:t>The rise of visual, facial </a:t>
            </a:r>
            <a:r>
              <a:rPr lang="en-US" sz="2400" dirty="0" smtClean="0"/>
              <a:t>searches</a:t>
            </a:r>
            <a:endParaRPr lang="en-US" sz="2400" dirty="0"/>
          </a:p>
          <a:p>
            <a:pPr>
              <a:lnSpc>
                <a:spcPct val="200000"/>
              </a:lnSpc>
            </a:pPr>
            <a:r>
              <a:rPr lang="en-US" sz="2400" b="1" i="1" dirty="0" smtClean="0"/>
              <a:t>What will the </a:t>
            </a:r>
            <a:r>
              <a:rPr lang="en-US" sz="2400" b="1" i="1" dirty="0"/>
              <a:t>future of </a:t>
            </a:r>
            <a:r>
              <a:rPr lang="en-US" sz="2400" b="1" i="1" dirty="0" smtClean="0"/>
              <a:t>privacy and anonymity be in </a:t>
            </a:r>
            <a:r>
              <a:rPr lang="en-US" sz="2400" b="1" i="1" dirty="0"/>
              <a:t>a world </a:t>
            </a:r>
            <a:r>
              <a:rPr lang="en-US" sz="2400" b="1" i="1" dirty="0" smtClean="0"/>
              <a:t>with facial </a:t>
            </a:r>
            <a:r>
              <a:rPr lang="en-US" sz="2400" b="1" i="1" smtClean="0"/>
              <a:t>recognition and augmented </a:t>
            </a:r>
            <a:r>
              <a:rPr lang="en-US" sz="2400" b="1" i="1" dirty="0" smtClean="0"/>
              <a:t>reality?</a:t>
            </a:r>
            <a:endParaRPr lang="en-US" sz="2400" b="1" i="1" dirty="0"/>
          </a:p>
        </p:txBody>
      </p:sp>
    </p:spTree>
    <p:extLst>
      <p:ext uri="{BB962C8B-B14F-4D97-AF65-F5344CB8AC3E}">
        <p14:creationId xmlns:p14="http://schemas.microsoft.com/office/powerpoint/2010/main" val="18424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fade">
                                      <p:cBhvr>
                                        <p:cTn id="32"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idx="4294967295"/>
          </p:nvPr>
        </p:nvSpPr>
        <p:spPr>
          <a:xfrm>
            <a:off x="228600" y="1489127"/>
            <a:ext cx="8839200" cy="3921073"/>
          </a:xfrm>
        </p:spPr>
        <p:txBody>
          <a:bodyPr/>
          <a:lstStyle/>
          <a:p>
            <a:pPr marL="514350" indent="-514350">
              <a:lnSpc>
                <a:spcPct val="150000"/>
              </a:lnSpc>
              <a:buFont typeface="+mj-lt"/>
              <a:buAutoNum type="arabicPeriod"/>
            </a:pPr>
            <a:r>
              <a:rPr lang="en-US" sz="2600" dirty="0"/>
              <a:t>Increasing </a:t>
            </a:r>
            <a:r>
              <a:rPr lang="en-US" sz="2600" b="1" dirty="0"/>
              <a:t>public</a:t>
            </a:r>
            <a:r>
              <a:rPr lang="en-US" sz="2600" dirty="0"/>
              <a:t> self-disclosures through </a:t>
            </a:r>
            <a:r>
              <a:rPr lang="en-US" sz="2600" b="1" dirty="0"/>
              <a:t>online social networks</a:t>
            </a:r>
            <a:r>
              <a:rPr lang="en-US" sz="2600" dirty="0"/>
              <a:t> (</a:t>
            </a:r>
            <a:r>
              <a:rPr lang="en-US" sz="2600" dirty="0" smtClean="0"/>
              <a:t>especially photos)</a:t>
            </a:r>
            <a:endParaRPr lang="en-US" sz="2600" dirty="0"/>
          </a:p>
          <a:p>
            <a:pPr marL="514350" indent="-514350">
              <a:lnSpc>
                <a:spcPct val="150000"/>
              </a:lnSpc>
              <a:buFont typeface="+mj-lt"/>
              <a:buAutoNum type="arabicPeriod"/>
            </a:pPr>
            <a:r>
              <a:rPr lang="en-US" sz="2600" dirty="0" smtClean="0"/>
              <a:t>Continuing </a:t>
            </a:r>
            <a:r>
              <a:rPr lang="en-US" sz="2600" b="1" dirty="0"/>
              <a:t>improvements</a:t>
            </a:r>
            <a:r>
              <a:rPr lang="en-US" sz="2600" dirty="0"/>
              <a:t> in face recognizers’ accuracy</a:t>
            </a:r>
          </a:p>
          <a:p>
            <a:pPr marL="514350" indent="-514350">
              <a:lnSpc>
                <a:spcPct val="150000"/>
              </a:lnSpc>
              <a:buFont typeface="+mj-lt"/>
              <a:buAutoNum type="arabicPeriod"/>
            </a:pPr>
            <a:r>
              <a:rPr lang="en-US" sz="2600" b="1" dirty="0" smtClean="0"/>
              <a:t>Cloud</a:t>
            </a:r>
            <a:r>
              <a:rPr lang="en-US" sz="2600" dirty="0" smtClean="0"/>
              <a:t> computing</a:t>
            </a:r>
          </a:p>
          <a:p>
            <a:pPr marL="514350" indent="-514350">
              <a:lnSpc>
                <a:spcPct val="150000"/>
              </a:lnSpc>
              <a:buFont typeface="+mj-lt"/>
              <a:buAutoNum type="arabicPeriod"/>
            </a:pPr>
            <a:r>
              <a:rPr lang="en-US" sz="2600" b="1" dirty="0"/>
              <a:t>Ubiquitous</a:t>
            </a:r>
            <a:r>
              <a:rPr lang="en-US" sz="2600" dirty="0"/>
              <a:t> </a:t>
            </a:r>
            <a:r>
              <a:rPr lang="en-US" sz="2600" dirty="0" smtClean="0"/>
              <a:t>computing</a:t>
            </a:r>
          </a:p>
          <a:p>
            <a:pPr marL="514350" indent="-514350">
              <a:lnSpc>
                <a:spcPct val="150000"/>
              </a:lnSpc>
              <a:buFont typeface="+mj-lt"/>
              <a:buAutoNum type="arabicPeriod"/>
            </a:pPr>
            <a:r>
              <a:rPr lang="en-US" sz="2600" b="1" dirty="0" smtClean="0"/>
              <a:t>Statistical</a:t>
            </a:r>
            <a:r>
              <a:rPr lang="en-US" sz="2600" dirty="0" smtClean="0"/>
              <a:t> </a:t>
            </a:r>
            <a:r>
              <a:rPr lang="en-US" sz="2600" b="1" dirty="0" smtClean="0"/>
              <a:t>re-identification</a:t>
            </a:r>
            <a:endParaRPr lang="en-US" sz="2600" dirty="0"/>
          </a:p>
        </p:txBody>
      </p:sp>
      <p:sp>
        <p:nvSpPr>
          <p:cNvPr id="4" name="Rectangle 3"/>
          <p:cNvSpPr txBox="1">
            <a:spLocks noChangeArrowheads="1"/>
          </p:cNvSpPr>
          <p:nvPr/>
        </p:nvSpPr>
        <p:spPr>
          <a:xfrm>
            <a:off x="389436" y="228600"/>
            <a:ext cx="8363938"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solidFill>
                  <a:srgbClr val="FFFF00"/>
                </a:solidFill>
                <a:effectLst/>
                <a:latin typeface="Corbel" pitchFamily="34" charset="0"/>
                <a:ea typeface="+mn-ea"/>
                <a:cs typeface="Arial" charset="0"/>
              </a:defRPr>
            </a:lvl1pPr>
          </a:lstStyle>
          <a:p>
            <a:pPr>
              <a:defRPr/>
            </a:pPr>
            <a:r>
              <a:rPr lang="en-US" dirty="0" smtClean="0"/>
              <a:t>Converging technologies</a:t>
            </a:r>
            <a:endParaRPr lang="en-US" sz="3200" dirty="0">
              <a:solidFill>
                <a:srgbClr val="AFCDE8"/>
              </a:solidFill>
            </a:endParaRPr>
          </a:p>
        </p:txBody>
      </p:sp>
    </p:spTree>
    <p:extLst>
      <p:ext uri="{BB962C8B-B14F-4D97-AF65-F5344CB8AC3E}">
        <p14:creationId xmlns:p14="http://schemas.microsoft.com/office/powerpoint/2010/main" val="11220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fade">
                                      <p:cBhvr>
                                        <p:cTn id="10" dur="500"/>
                                        <p:tgtEl>
                                          <p:spTgt spid="645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fade">
                                      <p:cBhvr>
                                        <p:cTn id="13" dur="500"/>
                                        <p:tgtEl>
                                          <p:spTgt spid="645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fade">
                                      <p:cBhvr>
                                        <p:cTn id="16" dur="500"/>
                                        <p:tgtEl>
                                          <p:spTgt spid="645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fade">
                                      <p:cBhvr>
                                        <p:cTn id="19"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9436" y="1447800"/>
            <a:ext cx="8363938" cy="318856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buClr>
                <a:srgbClr val="FFC000"/>
              </a:buClr>
              <a:buFont typeface="Wingdings" pitchFamily="2" charset="2"/>
              <a:buChar char="§"/>
            </a:pPr>
            <a:r>
              <a:rPr lang="en-US" sz="2400" dirty="0" smtClean="0"/>
              <a:t>Google/Bing: </a:t>
            </a:r>
            <a:r>
              <a:rPr lang="en-US" sz="2400" dirty="0" smtClean="0">
                <a:solidFill>
                  <a:schemeClr val="hlink"/>
                </a:solidFill>
              </a:rPr>
              <a:t>economics privacy</a:t>
            </a:r>
          </a:p>
          <a:p>
            <a:pPr>
              <a:lnSpc>
                <a:spcPct val="200000"/>
              </a:lnSpc>
              <a:buClr>
                <a:srgbClr val="FFC000"/>
              </a:buClr>
              <a:buFont typeface="Wingdings" pitchFamily="2" charset="2"/>
              <a:buChar char="§"/>
            </a:pPr>
            <a:r>
              <a:rPr lang="en-US" sz="2400" dirty="0" smtClean="0"/>
              <a:t>Visit: </a:t>
            </a:r>
            <a:r>
              <a:rPr lang="en-US" sz="2400" dirty="0" smtClean="0">
                <a:hlinkClick r:id="rId5"/>
              </a:rPr>
              <a:t>http://www.heinz.cmu.edu/~acquisti/economics-privacy.htm</a:t>
            </a:r>
            <a:r>
              <a:rPr lang="en-US" sz="2400" dirty="0" smtClean="0"/>
              <a:t> </a:t>
            </a:r>
          </a:p>
          <a:p>
            <a:pPr>
              <a:lnSpc>
                <a:spcPct val="200000"/>
              </a:lnSpc>
              <a:buClr>
                <a:srgbClr val="FFC000"/>
              </a:buClr>
              <a:buFont typeface="Wingdings" pitchFamily="2" charset="2"/>
              <a:buChar char="§"/>
            </a:pPr>
            <a:r>
              <a:rPr lang="en-US" sz="2400" dirty="0" smtClean="0"/>
              <a:t>Email: </a:t>
            </a:r>
            <a:r>
              <a:rPr lang="en-US" sz="2400" dirty="0" smtClean="0">
                <a:hlinkClick r:id="rId6"/>
              </a:rPr>
              <a:t>acquisti@andrew.cmu.edu</a:t>
            </a:r>
            <a:endParaRPr lang="en-US" sz="2400" dirty="0" smtClean="0"/>
          </a:p>
        </p:txBody>
      </p:sp>
      <p:sp>
        <p:nvSpPr>
          <p:cNvPr id="6" name="Rectangle 4"/>
          <p:cNvSpPr txBox="1">
            <a:spLocks/>
          </p:cNvSpPr>
          <p:nvPr/>
        </p:nvSpPr>
        <p:spPr bwMode="auto">
          <a:xfrm>
            <a:off x="457200" y="349250"/>
            <a:ext cx="8229600" cy="1250950"/>
          </a:xfrm>
          <a:prstGeom prst="rect">
            <a:avLst/>
          </a:prstGeom>
        </p:spPr>
        <p:txBody>
          <a:bodyPr vert="horz" wrap="square" lIns="0" tIns="45720" rIns="0" bIns="45720" numCol="1" rtlCol="0" anchor="t" anchorCtr="0" compatLnSpc="1">
            <a:prstTxWarp prst="textNoShape">
              <a:avLst/>
            </a:prstTxWarp>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100" b="0" i="0" u="none" strike="noStrike" kern="1200" cap="none" spc="-100" normalizeH="0" baseline="0" noProof="0" dirty="0" smtClean="0">
                <a:ln w="3175">
                  <a:noFill/>
                </a:ln>
                <a:solidFill>
                  <a:srgbClr val="FFFF00"/>
                </a:solidFill>
                <a:effectLst/>
                <a:uLnTx/>
                <a:uFillTx/>
                <a:latin typeface="Corbel" pitchFamily="34" charset="0"/>
                <a:cs typeface="Arial" charset="0"/>
              </a:rPr>
              <a:t>For More Information</a:t>
            </a:r>
          </a:p>
        </p:txBody>
      </p:sp>
    </p:spTree>
    <p:extLst>
      <p:ext uri="{BB962C8B-B14F-4D97-AF65-F5344CB8AC3E}">
        <p14:creationId xmlns:p14="http://schemas.microsoft.com/office/powerpoint/2010/main" val="15239539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idx="4294967295"/>
          </p:nvPr>
        </p:nvSpPr>
        <p:spPr>
          <a:xfrm>
            <a:off x="304800" y="1066800"/>
            <a:ext cx="8610600" cy="5407634"/>
          </a:xfrm>
        </p:spPr>
        <p:txBody>
          <a:bodyPr/>
          <a:lstStyle/>
          <a:p>
            <a:pPr marL="0" indent="0" eaLnBrk="1" hangingPunct="1">
              <a:lnSpc>
                <a:spcPct val="150000"/>
              </a:lnSpc>
              <a:buNone/>
            </a:pPr>
            <a:r>
              <a:rPr lang="en-US" sz="2600" dirty="0" smtClean="0"/>
              <a:t>Can we combine </a:t>
            </a:r>
            <a:r>
              <a:rPr lang="en-US" sz="2600" b="1" dirty="0" smtClean="0"/>
              <a:t>existing,</a:t>
            </a:r>
            <a:r>
              <a:rPr lang="en-US" sz="2600" dirty="0" smtClean="0"/>
              <a:t> </a:t>
            </a:r>
            <a:r>
              <a:rPr lang="en-US" sz="2600" b="1" dirty="0" smtClean="0"/>
              <a:t>publicly available</a:t>
            </a:r>
            <a:r>
              <a:rPr lang="en-US" sz="2600" dirty="0" smtClean="0"/>
              <a:t> online social network data with </a:t>
            </a:r>
            <a:r>
              <a:rPr lang="en-US" sz="2600" b="1" dirty="0" smtClean="0"/>
              <a:t>off-the-shelf </a:t>
            </a:r>
            <a:r>
              <a:rPr lang="en-US" sz="2600" dirty="0" smtClean="0"/>
              <a:t>face recognition technology for the purpose of </a:t>
            </a:r>
            <a:r>
              <a:rPr lang="en-US" sz="2600" b="1" dirty="0" smtClean="0"/>
              <a:t>large-scale, automated, real-time, peer-based…</a:t>
            </a:r>
          </a:p>
          <a:p>
            <a:pPr marL="914400" lvl="1" indent="-457200">
              <a:lnSpc>
                <a:spcPct val="150000"/>
              </a:lnSpc>
              <a:buFont typeface="+mj-lt"/>
              <a:buAutoNum type="arabicPeriod"/>
            </a:pPr>
            <a:r>
              <a:rPr lang="en-US" sz="2200" b="1" dirty="0"/>
              <a:t>I</a:t>
            </a:r>
            <a:r>
              <a:rPr lang="en-US" sz="2200" b="1" dirty="0" smtClean="0"/>
              <a:t>ndividual re-identification</a:t>
            </a:r>
            <a:r>
              <a:rPr lang="en-US" sz="2200" dirty="0" smtClean="0"/>
              <a:t>, online and offline?</a:t>
            </a:r>
          </a:p>
          <a:p>
            <a:pPr marL="914400" lvl="1" indent="-457200">
              <a:lnSpc>
                <a:spcPct val="150000"/>
              </a:lnSpc>
              <a:buFont typeface="+mj-lt"/>
              <a:buAutoNum type="arabicPeriod"/>
            </a:pPr>
            <a:r>
              <a:rPr lang="en-US" sz="2200" b="1" dirty="0" smtClean="0"/>
              <a:t>Inference </a:t>
            </a:r>
            <a:r>
              <a:rPr lang="en-US" sz="2200" dirty="0" smtClean="0"/>
              <a:t>of additional, and potentially </a:t>
            </a:r>
            <a:r>
              <a:rPr lang="en-US" sz="2200" b="1" dirty="0" smtClean="0"/>
              <a:t>sensitive, personal data?</a:t>
            </a:r>
          </a:p>
          <a:p>
            <a:pPr marL="914400" lvl="1" indent="-457200">
              <a:lnSpc>
                <a:spcPct val="150000"/>
              </a:lnSpc>
              <a:buFont typeface="+mj-lt"/>
              <a:buAutoNum type="arabicPeriod"/>
            </a:pPr>
            <a:endParaRPr lang="en-US" sz="2200" b="1" dirty="0" smtClean="0"/>
          </a:p>
          <a:p>
            <a:pPr marL="61912" indent="0">
              <a:lnSpc>
                <a:spcPct val="150000"/>
              </a:lnSpc>
              <a:buNone/>
            </a:pPr>
            <a:r>
              <a:rPr lang="en-US" sz="2600" i="1" dirty="0" smtClean="0"/>
              <a:t>For more info</a:t>
            </a:r>
            <a:r>
              <a:rPr lang="en-US" sz="2600" i="1" dirty="0"/>
              <a:t>: </a:t>
            </a:r>
            <a:r>
              <a:rPr lang="en-US" sz="2600" i="1" dirty="0">
                <a:hlinkClick r:id="rId3"/>
              </a:rPr>
              <a:t>http://www.heinz.cmu.edu/~acquisti/face-recognition-study-FAQ</a:t>
            </a:r>
            <a:r>
              <a:rPr lang="en-US" sz="2600" i="1" dirty="0" smtClean="0">
                <a:hlinkClick r:id="rId3"/>
              </a:rPr>
              <a:t>/</a:t>
            </a:r>
            <a:r>
              <a:rPr lang="en-US" sz="2600" i="1" dirty="0" smtClean="0"/>
              <a:t>  or </a:t>
            </a:r>
            <a:r>
              <a:rPr lang="en-US" sz="2600" i="1" dirty="0" smtClean="0">
                <a:hlinkClick r:id="rId4"/>
              </a:rPr>
              <a:t>acquisti@andrew.cmu.edu</a:t>
            </a:r>
            <a:r>
              <a:rPr lang="en-US" sz="2600" i="1" dirty="0" smtClean="0"/>
              <a:t> </a:t>
            </a:r>
          </a:p>
        </p:txBody>
      </p:sp>
    </p:spTree>
    <p:extLst>
      <p:ext uri="{BB962C8B-B14F-4D97-AF65-F5344CB8AC3E}">
        <p14:creationId xmlns:p14="http://schemas.microsoft.com/office/powerpoint/2010/main" val="4244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4" end="4"/>
                                            </p:txEl>
                                          </p:spTgt>
                                        </p:tgtEl>
                                        <p:attrNameLst>
                                          <p:attrName>style.visibility</p:attrName>
                                        </p:attrNameLst>
                                      </p:cBhvr>
                                      <p:to>
                                        <p:strVal val="visible"/>
                                      </p:to>
                                    </p:set>
                                    <p:animEffect transition="in" filter="fade">
                                      <p:cBhvr>
                                        <p:cTn id="7"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Three Experiments</a:t>
            </a:r>
          </a:p>
        </p:txBody>
      </p:sp>
      <p:sp>
        <p:nvSpPr>
          <p:cNvPr id="64515" name="Rectangle 2"/>
          <p:cNvSpPr>
            <a:spLocks noGrp="1" noChangeArrowheads="1"/>
          </p:cNvSpPr>
          <p:nvPr>
            <p:ph idx="4294967295"/>
          </p:nvPr>
        </p:nvSpPr>
        <p:spPr>
          <a:xfrm>
            <a:off x="304800" y="1676400"/>
            <a:ext cx="8610600" cy="3921073"/>
          </a:xfrm>
        </p:spPr>
        <p:txBody>
          <a:bodyPr/>
          <a:lstStyle/>
          <a:p>
            <a:pPr>
              <a:lnSpc>
                <a:spcPct val="150000"/>
              </a:lnSpc>
            </a:pPr>
            <a:r>
              <a:rPr lang="en-US" sz="2600" dirty="0" smtClean="0"/>
              <a:t>Experiment 1: Online-to-Online Re-Identification</a:t>
            </a:r>
          </a:p>
          <a:p>
            <a:pPr>
              <a:lnSpc>
                <a:spcPct val="150000"/>
              </a:lnSpc>
            </a:pPr>
            <a:r>
              <a:rPr lang="en-US" sz="2600" dirty="0" smtClean="0"/>
              <a:t>Experiment 2: Offline-to-Online Re-Identification</a:t>
            </a:r>
          </a:p>
          <a:p>
            <a:pPr>
              <a:lnSpc>
                <a:spcPct val="150000"/>
              </a:lnSpc>
            </a:pPr>
            <a:r>
              <a:rPr lang="en-US" sz="2600" dirty="0" smtClean="0"/>
              <a:t>Experiment 3: </a:t>
            </a:r>
            <a:r>
              <a:rPr lang="en-US" sz="2600" dirty="0"/>
              <a:t>Offline-to-Online </a:t>
            </a:r>
            <a:r>
              <a:rPr lang="en-US" sz="2600" dirty="0" smtClean="0"/>
              <a:t>Sensitive Inferences</a:t>
            </a:r>
          </a:p>
          <a:p>
            <a:pPr marL="0" indent="0">
              <a:lnSpc>
                <a:spcPct val="150000"/>
              </a:lnSpc>
              <a:buNone/>
            </a:pPr>
            <a:endParaRPr lang="en-US" sz="2600" dirty="0" smtClean="0"/>
          </a:p>
          <a:p>
            <a:pPr>
              <a:lnSpc>
                <a:spcPct val="150000"/>
              </a:lnSpc>
            </a:pPr>
            <a:r>
              <a:rPr lang="en-US" sz="2600" dirty="0" smtClean="0"/>
              <a:t>In all experiments, we </a:t>
            </a:r>
            <a:r>
              <a:rPr lang="en-US" sz="2600" dirty="0"/>
              <a:t>used </a:t>
            </a:r>
            <a:r>
              <a:rPr lang="en-US" sz="2600" dirty="0" err="1">
                <a:solidFill>
                  <a:schemeClr val="accent1"/>
                </a:solidFill>
              </a:rPr>
              <a:t>PittPatt</a:t>
            </a:r>
            <a:r>
              <a:rPr lang="en-US" sz="2600" dirty="0">
                <a:solidFill>
                  <a:schemeClr val="accent1"/>
                </a:solidFill>
              </a:rPr>
              <a:t> </a:t>
            </a:r>
            <a:r>
              <a:rPr lang="en-US" sz="2600" dirty="0" smtClean="0"/>
              <a:t>(</a:t>
            </a:r>
            <a:r>
              <a:rPr lang="en-US" sz="2600" dirty="0" err="1"/>
              <a:t>Nechyba</a:t>
            </a:r>
            <a:r>
              <a:rPr lang="en-US" sz="2600" dirty="0"/>
              <a:t>, Brandy, and </a:t>
            </a:r>
            <a:r>
              <a:rPr lang="en-US" sz="2600" dirty="0" err="1"/>
              <a:t>Schneiderman</a:t>
            </a:r>
            <a:r>
              <a:rPr lang="en-US" sz="2600" dirty="0"/>
              <a:t>, 2007) </a:t>
            </a:r>
            <a:r>
              <a:rPr lang="en-US" sz="2600" dirty="0" smtClean="0"/>
              <a:t>for face detection and recognition</a:t>
            </a:r>
          </a:p>
        </p:txBody>
      </p:sp>
      <p:sp>
        <p:nvSpPr>
          <p:cNvPr id="4" name="Rectangle 3"/>
          <p:cNvSpPr/>
          <p:nvPr/>
        </p:nvSpPr>
        <p:spPr>
          <a:xfrm>
            <a:off x="266700" y="6273225"/>
            <a:ext cx="8534400" cy="584775"/>
          </a:xfrm>
          <a:prstGeom prst="rect">
            <a:avLst/>
          </a:prstGeom>
        </p:spPr>
        <p:txBody>
          <a:bodyPr wrap="square">
            <a:spAutoFit/>
          </a:bodyPr>
          <a:lstStyle/>
          <a:p>
            <a:pPr algn="ctr"/>
            <a:r>
              <a:rPr lang="en-US" sz="1600" dirty="0" smtClean="0"/>
              <a:t>“</a:t>
            </a:r>
            <a:r>
              <a:rPr lang="en-US" sz="1600" u="sng" dirty="0" smtClean="0"/>
              <a:t>Faces of Facebook: Privacy in the Age of Augmented Reality</a:t>
            </a:r>
            <a:r>
              <a:rPr lang="en-US" sz="1600" dirty="0" smtClean="0"/>
              <a:t>," </a:t>
            </a:r>
            <a:br>
              <a:rPr lang="en-US" sz="1600" dirty="0" smtClean="0"/>
            </a:br>
            <a:r>
              <a:rPr lang="en-US" sz="1600" dirty="0" smtClean="0"/>
              <a:t>Alessandro Acquisti, Ralph Gross, and Fred Stutzman. </a:t>
            </a:r>
            <a:r>
              <a:rPr lang="en-US" sz="1600" i="1" dirty="0" err="1" smtClean="0"/>
              <a:t>BlackHat</a:t>
            </a:r>
            <a:r>
              <a:rPr lang="en-US" sz="1600" dirty="0" smtClean="0"/>
              <a:t>, 2011</a:t>
            </a:r>
            <a:endParaRPr lang="en-US" sz="1600" dirty="0"/>
          </a:p>
        </p:txBody>
      </p:sp>
    </p:spTree>
    <p:extLst>
      <p:ext uri="{BB962C8B-B14F-4D97-AF65-F5344CB8AC3E}">
        <p14:creationId xmlns:p14="http://schemas.microsoft.com/office/powerpoint/2010/main" val="149065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fade">
                                      <p:cBhvr>
                                        <p:cTn id="22"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1</a:t>
            </a:r>
          </a:p>
        </p:txBody>
      </p:sp>
      <p:sp>
        <p:nvSpPr>
          <p:cNvPr id="64515" name="Rectangle 2"/>
          <p:cNvSpPr>
            <a:spLocks noGrp="1" noChangeArrowheads="1"/>
          </p:cNvSpPr>
          <p:nvPr>
            <p:ph idx="4294967295"/>
          </p:nvPr>
        </p:nvSpPr>
        <p:spPr>
          <a:xfrm>
            <a:off x="304800" y="1524000"/>
            <a:ext cx="8610600" cy="2480679"/>
          </a:xfrm>
        </p:spPr>
        <p:txBody>
          <a:bodyPr/>
          <a:lstStyle/>
          <a:p>
            <a:pPr eaLnBrk="1" hangingPunct="1">
              <a:lnSpc>
                <a:spcPct val="150000"/>
              </a:lnSpc>
            </a:pPr>
            <a:r>
              <a:rPr lang="en-US" sz="2600" dirty="0" smtClean="0"/>
              <a:t>Online to online</a:t>
            </a:r>
          </a:p>
          <a:p>
            <a:pPr eaLnBrk="1" hangingPunct="1">
              <a:lnSpc>
                <a:spcPct val="150000"/>
              </a:lnSpc>
            </a:pPr>
            <a:r>
              <a:rPr lang="en-US" sz="2600" dirty="0"/>
              <a:t>W</a:t>
            </a:r>
            <a:r>
              <a:rPr lang="en-US" sz="2600" dirty="0" smtClean="0"/>
              <a:t>e mined </a:t>
            </a:r>
            <a:r>
              <a:rPr lang="en-US" sz="2600" b="1" dirty="0" smtClean="0"/>
              <a:t>publicly available images </a:t>
            </a:r>
            <a:r>
              <a:rPr lang="en-US" sz="2600" dirty="0" smtClean="0"/>
              <a:t>from online social network profiles to re-identify profiles on one of the most popular dating sites in the US</a:t>
            </a:r>
          </a:p>
        </p:txBody>
      </p:sp>
    </p:spTree>
    <p:extLst>
      <p:ext uri="{BB962C8B-B14F-4D97-AF65-F5344CB8AC3E}">
        <p14:creationId xmlns:p14="http://schemas.microsoft.com/office/powerpoint/2010/main" val="245971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1: Data</a:t>
            </a:r>
          </a:p>
        </p:txBody>
      </p:sp>
      <p:sp>
        <p:nvSpPr>
          <p:cNvPr id="64515" name="Rectangle 2"/>
          <p:cNvSpPr>
            <a:spLocks noGrp="1" noChangeArrowheads="1"/>
          </p:cNvSpPr>
          <p:nvPr>
            <p:ph idx="4294967295"/>
          </p:nvPr>
        </p:nvSpPr>
        <p:spPr>
          <a:xfrm>
            <a:off x="304800" y="1524000"/>
            <a:ext cx="8610600" cy="4555093"/>
          </a:xfrm>
        </p:spPr>
        <p:txBody>
          <a:bodyPr/>
          <a:lstStyle/>
          <a:p>
            <a:pPr>
              <a:lnSpc>
                <a:spcPct val="150000"/>
              </a:lnSpc>
            </a:pPr>
            <a:r>
              <a:rPr lang="en-US" sz="2800" b="1" dirty="0" smtClean="0"/>
              <a:t>Identified</a:t>
            </a:r>
            <a:r>
              <a:rPr lang="en-US" sz="2800" dirty="0" smtClean="0"/>
              <a:t> </a:t>
            </a:r>
            <a:r>
              <a:rPr lang="en-US" sz="2800" b="1" dirty="0" smtClean="0"/>
              <a:t>DB</a:t>
            </a:r>
            <a:r>
              <a:rPr lang="en-US" sz="2800" dirty="0" smtClean="0"/>
              <a:t>: primary profile photos from Facebook profiles in </a:t>
            </a:r>
            <a:r>
              <a:rPr lang="en-US" sz="2800" dirty="0"/>
              <a:t>a North American </a:t>
            </a:r>
            <a:r>
              <a:rPr lang="en-US" sz="2800" dirty="0" smtClean="0"/>
              <a:t>city, obtained via search engine queries</a:t>
            </a:r>
            <a:endParaRPr lang="en-US" sz="2800" dirty="0"/>
          </a:p>
          <a:p>
            <a:pPr lvl="1">
              <a:lnSpc>
                <a:spcPct val="150000"/>
              </a:lnSpc>
            </a:pPr>
            <a:r>
              <a:rPr lang="en-US" sz="2600" dirty="0" smtClean="0"/>
              <a:t>Number  of profiles: 277,978</a:t>
            </a:r>
          </a:p>
          <a:p>
            <a:pPr lvl="1">
              <a:lnSpc>
                <a:spcPct val="150000"/>
              </a:lnSpc>
            </a:pPr>
            <a:r>
              <a:rPr lang="en-US" sz="2600" dirty="0"/>
              <a:t>N</a:t>
            </a:r>
            <a:r>
              <a:rPr lang="en-US" sz="2600" dirty="0" smtClean="0"/>
              <a:t>umber of images: 274,540</a:t>
            </a:r>
          </a:p>
          <a:p>
            <a:pPr lvl="1">
              <a:lnSpc>
                <a:spcPct val="150000"/>
              </a:lnSpc>
            </a:pPr>
            <a:r>
              <a:rPr lang="en-US" sz="2600" dirty="0" smtClean="0"/>
              <a:t>Number of unique faces detected</a:t>
            </a:r>
            <a:r>
              <a:rPr lang="en-US" sz="2600" dirty="0"/>
              <a:t>: </a:t>
            </a:r>
            <a:r>
              <a:rPr lang="en-US" sz="2600" dirty="0" smtClean="0"/>
              <a:t>110,984</a:t>
            </a:r>
          </a:p>
          <a:p>
            <a:pPr lvl="1">
              <a:lnSpc>
                <a:spcPct val="150000"/>
              </a:lnSpc>
            </a:pPr>
            <a:endParaRPr lang="en-US" sz="2200" dirty="0" smtClean="0"/>
          </a:p>
        </p:txBody>
      </p:sp>
    </p:spTree>
    <p:extLst>
      <p:ext uri="{BB962C8B-B14F-4D97-AF65-F5344CB8AC3E}">
        <p14:creationId xmlns:p14="http://schemas.microsoft.com/office/powerpoint/2010/main" val="36157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fade">
                                      <p:cBhvr>
                                        <p:cTn id="10" dur="500"/>
                                        <p:tgtEl>
                                          <p:spTgt spid="645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animEffect transition="in" filter="fade">
                                      <p:cBhvr>
                                        <p:cTn id="13"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1: Data</a:t>
            </a:r>
          </a:p>
        </p:txBody>
      </p:sp>
      <p:sp>
        <p:nvSpPr>
          <p:cNvPr id="64515" name="Rectangle 2"/>
          <p:cNvSpPr>
            <a:spLocks noGrp="1" noChangeArrowheads="1"/>
          </p:cNvSpPr>
          <p:nvPr>
            <p:ph idx="4294967295"/>
          </p:nvPr>
        </p:nvSpPr>
        <p:spPr>
          <a:xfrm>
            <a:off x="304800" y="1524000"/>
            <a:ext cx="8610600" cy="4449763"/>
          </a:xfrm>
        </p:spPr>
        <p:txBody>
          <a:bodyPr/>
          <a:lstStyle/>
          <a:p>
            <a:pPr>
              <a:lnSpc>
                <a:spcPct val="150000"/>
              </a:lnSpc>
            </a:pPr>
            <a:r>
              <a:rPr lang="en-US" sz="2800" b="1" dirty="0" smtClean="0"/>
              <a:t>Unidentified</a:t>
            </a:r>
            <a:r>
              <a:rPr lang="en-US" sz="2800" dirty="0" smtClean="0"/>
              <a:t> </a:t>
            </a:r>
            <a:r>
              <a:rPr lang="en-US" sz="2800" b="1" dirty="0" smtClean="0"/>
              <a:t>DB</a:t>
            </a:r>
            <a:r>
              <a:rPr lang="en-US" sz="2800" dirty="0" smtClean="0"/>
              <a:t>: Dating site profiles</a:t>
            </a:r>
          </a:p>
          <a:p>
            <a:pPr lvl="1">
              <a:lnSpc>
                <a:spcPct val="150000"/>
              </a:lnSpc>
            </a:pPr>
            <a:r>
              <a:rPr lang="en-US" sz="2600" dirty="0" smtClean="0"/>
              <a:t>Search pattern: profiles within </a:t>
            </a:r>
            <a:r>
              <a:rPr lang="en-US" sz="2600" dirty="0"/>
              <a:t>Urbanized </a:t>
            </a:r>
            <a:r>
              <a:rPr lang="en-US" sz="2600" dirty="0" smtClean="0"/>
              <a:t>Area </a:t>
            </a:r>
            <a:r>
              <a:rPr lang="en-US" sz="2600" dirty="0"/>
              <a:t>of </a:t>
            </a:r>
            <a:r>
              <a:rPr lang="en-US" sz="2600" dirty="0" smtClean="0"/>
              <a:t>the same </a:t>
            </a:r>
            <a:r>
              <a:rPr lang="en-US" sz="2600" dirty="0"/>
              <a:t>North American </a:t>
            </a:r>
            <a:r>
              <a:rPr lang="en-US" sz="2600" dirty="0" smtClean="0"/>
              <a:t>city</a:t>
            </a:r>
          </a:p>
          <a:p>
            <a:pPr lvl="2">
              <a:lnSpc>
                <a:spcPct val="150000"/>
              </a:lnSpc>
            </a:pPr>
            <a:r>
              <a:rPr lang="en-US" dirty="0" smtClean="0"/>
              <a:t>Number of profiles: </a:t>
            </a:r>
            <a:r>
              <a:rPr lang="en-US" dirty="0"/>
              <a:t>5,818 </a:t>
            </a:r>
            <a:endParaRPr lang="en-US" dirty="0" smtClean="0"/>
          </a:p>
          <a:p>
            <a:pPr lvl="2">
              <a:lnSpc>
                <a:spcPct val="150000"/>
              </a:lnSpc>
            </a:pPr>
            <a:r>
              <a:rPr lang="en-US" dirty="0" smtClean="0"/>
              <a:t>Number of faces detected: 4,959</a:t>
            </a:r>
            <a:endParaRPr lang="en-US" sz="2800" dirty="0" smtClean="0"/>
          </a:p>
          <a:p>
            <a:pPr lvl="1">
              <a:lnSpc>
                <a:spcPct val="150000"/>
              </a:lnSpc>
            </a:pPr>
            <a:endParaRPr lang="en-US" sz="2200" dirty="0" smtClean="0"/>
          </a:p>
          <a:p>
            <a:pPr lvl="1">
              <a:lnSpc>
                <a:spcPct val="150000"/>
              </a:lnSpc>
            </a:pPr>
            <a:endParaRPr lang="en-US" sz="2200" dirty="0" smtClean="0"/>
          </a:p>
        </p:txBody>
      </p:sp>
    </p:spTree>
    <p:extLst>
      <p:ext uri="{BB962C8B-B14F-4D97-AF65-F5344CB8AC3E}">
        <p14:creationId xmlns:p14="http://schemas.microsoft.com/office/powerpoint/2010/main" val="5116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fade">
                                      <p:cBhvr>
                                        <p:cTn id="15" dur="500"/>
                                        <p:tgtEl>
                                          <p:spTgt spid="6451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515">
                                            <p:txEl>
                                              <p:pRg st="3" end="3"/>
                                            </p:txEl>
                                          </p:spTgt>
                                        </p:tgtEl>
                                        <p:attrNameLst>
                                          <p:attrName>style.visibility</p:attrName>
                                        </p:attrNameLst>
                                      </p:cBhvr>
                                      <p:to>
                                        <p:strVal val="visible"/>
                                      </p:to>
                                    </p:set>
                                    <p:animEffect transition="in" filter="fade">
                                      <p:cBhvr>
                                        <p:cTn id="18"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152602"/>
            <a:ext cx="8305800" cy="609398"/>
          </a:xfrm>
        </p:spPr>
        <p:txBody>
          <a:bodyPr/>
          <a:lstStyle/>
          <a:p>
            <a:pPr eaLnBrk="1" fontAlgn="auto" hangingPunct="1">
              <a:spcAft>
                <a:spcPts val="0"/>
              </a:spcAft>
              <a:defRPr/>
            </a:pPr>
            <a:r>
              <a:rPr lang="en-US" dirty="0" smtClean="0">
                <a:ea typeface="宋体"/>
                <a:cs typeface="宋体"/>
              </a:rPr>
              <a:t>Experiment 1: In a nutshell </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268" y="2057400"/>
            <a:ext cx="1000132" cy="1232083"/>
          </a:xfrm>
          <a:prstGeom prst="rect">
            <a:avLst/>
          </a:prstGeom>
          <a:noFill/>
          <a:ln w="9525">
            <a:noFill/>
            <a:miter lim="800000"/>
            <a:headEnd/>
            <a:tailEnd/>
          </a:ln>
          <a:effectLst/>
        </p:spPr>
      </p:pic>
      <p:sp>
        <p:nvSpPr>
          <p:cNvPr id="5" name="TextBox 4"/>
          <p:cNvSpPr txBox="1"/>
          <p:nvPr/>
        </p:nvSpPr>
        <p:spPr>
          <a:xfrm>
            <a:off x="381001" y="1295400"/>
            <a:ext cx="2802704" cy="646331"/>
          </a:xfrm>
          <a:prstGeom prst="rect">
            <a:avLst/>
          </a:prstGeom>
          <a:noFill/>
        </p:spPr>
        <p:txBody>
          <a:bodyPr wrap="square" rtlCol="0">
            <a:spAutoFit/>
          </a:bodyPr>
          <a:lstStyle/>
          <a:p>
            <a:r>
              <a:rPr lang="en-US" b="1" dirty="0" smtClean="0">
                <a:solidFill>
                  <a:srgbClr val="FF0000"/>
                </a:solidFill>
                <a:latin typeface="+mj-lt"/>
              </a:rPr>
              <a:t>Unidentified Database:</a:t>
            </a:r>
          </a:p>
          <a:p>
            <a:r>
              <a:rPr lang="en-US" b="1" dirty="0" smtClean="0">
                <a:solidFill>
                  <a:srgbClr val="FF0000"/>
                </a:solidFill>
                <a:latin typeface="+mj-lt"/>
              </a:rPr>
              <a:t>Dating site photos</a:t>
            </a:r>
            <a:endParaRPr lang="en-US" b="1" dirty="0">
              <a:solidFill>
                <a:srgbClr val="FF0000"/>
              </a:solidFill>
              <a:latin typeface="+mj-lt"/>
            </a:endParaRPr>
          </a:p>
        </p:txBody>
      </p:sp>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6522" y="3116796"/>
            <a:ext cx="1618927" cy="1214446"/>
          </a:xfrm>
          <a:prstGeom prst="rect">
            <a:avLst/>
          </a:prstGeom>
          <a:noFill/>
          <a:ln w="9525">
            <a:noFill/>
            <a:miter lim="800000"/>
            <a:headEnd/>
            <a:tailEnd/>
          </a:ln>
          <a:effectLst/>
        </p:spPr>
      </p:pic>
      <p:sp>
        <p:nvSpPr>
          <p:cNvPr id="13" name="TextBox 12"/>
          <p:cNvSpPr txBox="1"/>
          <p:nvPr/>
        </p:nvSpPr>
        <p:spPr>
          <a:xfrm>
            <a:off x="3550435" y="2319027"/>
            <a:ext cx="2500330" cy="646331"/>
          </a:xfrm>
          <a:prstGeom prst="rect">
            <a:avLst/>
          </a:prstGeom>
          <a:noFill/>
        </p:spPr>
        <p:txBody>
          <a:bodyPr wrap="square" rtlCol="0">
            <a:spAutoFit/>
          </a:bodyPr>
          <a:lstStyle/>
          <a:p>
            <a:r>
              <a:rPr lang="en-US" b="1" dirty="0" smtClean="0">
                <a:solidFill>
                  <a:srgbClr val="FF0000"/>
                </a:solidFill>
              </a:rPr>
              <a:t>Identified Database: </a:t>
            </a:r>
            <a:r>
              <a:rPr lang="en-US" b="1" dirty="0" smtClean="0">
                <a:solidFill>
                  <a:srgbClr val="FF0000"/>
                </a:solidFill>
                <a:latin typeface="+mj-lt"/>
              </a:rPr>
              <a:t>Facebook photos</a:t>
            </a:r>
            <a:endParaRPr lang="en-US" b="1" dirty="0">
              <a:solidFill>
                <a:srgbClr val="FF0000"/>
              </a:solidFill>
              <a:latin typeface="+mj-lt"/>
            </a:endParaRPr>
          </a:p>
        </p:txBody>
      </p:sp>
      <p:grpSp>
        <p:nvGrpSpPr>
          <p:cNvPr id="14" name="Group 30"/>
          <p:cNvGrpSpPr/>
          <p:nvPr/>
        </p:nvGrpSpPr>
        <p:grpSpPr>
          <a:xfrm>
            <a:off x="4951662" y="3200400"/>
            <a:ext cx="3811338" cy="2872582"/>
            <a:chOff x="4951662" y="3200400"/>
            <a:chExt cx="3811338" cy="2872582"/>
          </a:xfrm>
        </p:grpSpPr>
        <p:pic>
          <p:nvPicPr>
            <p:cNvPr id="1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1662" y="3810000"/>
              <a:ext cx="3811338" cy="2262982"/>
            </a:xfrm>
            <a:prstGeom prst="rect">
              <a:avLst/>
            </a:prstGeom>
            <a:noFill/>
            <a:ln w="9525">
              <a:noFill/>
              <a:miter lim="800000"/>
              <a:headEnd/>
              <a:tailEnd/>
            </a:ln>
            <a:effectLst/>
          </p:spPr>
        </p:pic>
        <p:sp>
          <p:nvSpPr>
            <p:cNvPr id="16" name="TextBox 15"/>
            <p:cNvSpPr txBox="1"/>
            <p:nvPr/>
          </p:nvSpPr>
          <p:spPr>
            <a:xfrm>
              <a:off x="5715000" y="3200400"/>
              <a:ext cx="2500330" cy="646331"/>
            </a:xfrm>
            <a:prstGeom prst="rect">
              <a:avLst/>
            </a:prstGeom>
            <a:noFill/>
          </p:spPr>
          <p:txBody>
            <a:bodyPr wrap="square" rtlCol="0">
              <a:spAutoFit/>
            </a:bodyPr>
            <a:lstStyle/>
            <a:p>
              <a:r>
                <a:rPr lang="en-US" b="1" dirty="0" smtClean="0">
                  <a:solidFill>
                    <a:srgbClr val="FF0000"/>
                  </a:solidFill>
                </a:rPr>
                <a:t>Re-Identified Individual</a:t>
              </a:r>
              <a:endParaRPr lang="en-US" b="1" dirty="0">
                <a:solidFill>
                  <a:srgbClr val="FF0000"/>
                </a:solidFill>
                <a:latin typeface="+mj-lt"/>
              </a:endParaRPr>
            </a:p>
          </p:txBody>
        </p:sp>
      </p:grpSp>
      <p:cxnSp>
        <p:nvCxnSpPr>
          <p:cNvPr id="17" name="Straight Arrow Connector 16"/>
          <p:cNvCxnSpPr/>
          <p:nvPr/>
        </p:nvCxnSpPr>
        <p:spPr>
          <a:xfrm rot="16200000" flipH="1">
            <a:off x="2514600" y="2438400"/>
            <a:ext cx="457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343400" y="3886200"/>
            <a:ext cx="457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09800" y="6400800"/>
            <a:ext cx="5410200" cy="369332"/>
          </a:xfrm>
          <a:prstGeom prst="rect">
            <a:avLst/>
          </a:prstGeom>
          <a:noFill/>
        </p:spPr>
        <p:txBody>
          <a:bodyPr wrap="square" rtlCol="0">
            <a:spAutoFit/>
          </a:bodyPr>
          <a:lstStyle/>
          <a:p>
            <a:r>
              <a:rPr lang="en-US" i="1" dirty="0" smtClean="0"/>
              <a:t>Fictional example – not real </a:t>
            </a:r>
            <a:r>
              <a:rPr lang="en-US" i="1" dirty="0"/>
              <a:t>dating </a:t>
            </a:r>
            <a:r>
              <a:rPr lang="en-US" i="1" dirty="0" smtClean="0"/>
              <a:t>site photos</a:t>
            </a:r>
            <a:endParaRPr lang="en-US" i="1" dirty="0"/>
          </a:p>
        </p:txBody>
      </p:sp>
      <p:sp>
        <p:nvSpPr>
          <p:cNvPr id="20" name="Arc 19"/>
          <p:cNvSpPr/>
          <p:nvPr/>
        </p:nvSpPr>
        <p:spPr>
          <a:xfrm>
            <a:off x="1828800" y="1089818"/>
            <a:ext cx="6019800" cy="4167982"/>
          </a:xfrm>
          <a:prstGeom prst="arc">
            <a:avLst>
              <a:gd name="adj1" fmla="val 13313814"/>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99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9" grpId="0"/>
      <p:bldP spid="20" grpId="0" animBg="1"/>
    </p:bldLst>
  </p:timing>
</p:sld>
</file>

<file path=ppt/theme/theme1.xml><?xml version="1.0" encoding="utf-8"?>
<a:theme xmlns:a="http://schemas.openxmlformats.org/drawingml/2006/main" name="IOP Event Template">
  <a:themeElements>
    <a:clrScheme name="7-20739_v02">
      <a:dk1>
        <a:srgbClr val="000000"/>
      </a:dk1>
      <a:lt1>
        <a:srgbClr val="FFFFFF"/>
      </a:lt1>
      <a:dk2>
        <a:srgbClr val="00467F"/>
      </a:dk2>
      <a:lt2>
        <a:srgbClr val="B9DFFF"/>
      </a:lt2>
      <a:accent1>
        <a:srgbClr val="FFCB08"/>
      </a:accent1>
      <a:accent2>
        <a:srgbClr val="75B0DC"/>
      </a:accent2>
      <a:accent3>
        <a:srgbClr val="38AB19"/>
      </a:accent3>
      <a:accent4>
        <a:srgbClr val="285AAA"/>
      </a:accent4>
      <a:accent5>
        <a:srgbClr val="5F5F5F"/>
      </a:accent5>
      <a:accent6>
        <a:srgbClr val="E88420"/>
      </a:accent6>
      <a:hlink>
        <a:srgbClr val="FFCB08"/>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3">
          <a:schemeClr val="lt1"/>
        </a:lnRef>
        <a:fillRef idx="1">
          <a:schemeClr val="accent2"/>
        </a:fillRef>
        <a:effectRef idx="1">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7-20739_v01">
      <a:dk1>
        <a:srgbClr val="000000"/>
      </a:dk1>
      <a:lt1>
        <a:srgbClr val="FFFFFF"/>
      </a:lt1>
      <a:dk2>
        <a:srgbClr val="00467F"/>
      </a:dk2>
      <a:lt2>
        <a:srgbClr val="B9DFFF"/>
      </a:lt2>
      <a:accent1>
        <a:srgbClr val="FFCB08"/>
      </a:accent1>
      <a:accent2>
        <a:srgbClr val="75B0DC"/>
      </a:accent2>
      <a:accent3>
        <a:srgbClr val="76DCA4"/>
      </a:accent3>
      <a:accent4>
        <a:srgbClr val="767BDC"/>
      </a:accent4>
      <a:accent5>
        <a:srgbClr val="3BCDB5"/>
      </a:accent5>
      <a:accent6>
        <a:srgbClr val="AA3BCD"/>
      </a:accent6>
      <a:hlink>
        <a:srgbClr val="FFCB08"/>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IOP Event Template</Template>
  <TotalTime>0</TotalTime>
  <Words>1002</Words>
  <Application>Microsoft Office PowerPoint</Application>
  <PresentationFormat>On-screen Show (4:3)</PresentationFormat>
  <Paragraphs>181</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Corbel</vt:lpstr>
      <vt:lpstr>Segoe UI</vt:lpstr>
      <vt:lpstr>Consolas</vt:lpstr>
      <vt:lpstr>Arial</vt:lpstr>
      <vt:lpstr>Calibri</vt:lpstr>
      <vt:lpstr>Wingdings</vt:lpstr>
      <vt:lpstr>Segoe UI Semibold</vt:lpstr>
      <vt:lpstr>宋体</vt:lpstr>
      <vt:lpstr>Segoe UI Light</vt:lpstr>
      <vt:lpstr>IOP Event Template</vt:lpstr>
      <vt:lpstr>White with Consolas font for code slides</vt:lpstr>
      <vt:lpstr>PowerPoint Presentation</vt:lpstr>
      <vt:lpstr>PowerPoint Presentation</vt:lpstr>
      <vt:lpstr>PowerPoint Presentation</vt:lpstr>
      <vt:lpstr>PowerPoint Presentation</vt:lpstr>
      <vt:lpstr>Three Experiments</vt:lpstr>
      <vt:lpstr>Experiment 1</vt:lpstr>
      <vt:lpstr>Experiment 1: Data</vt:lpstr>
      <vt:lpstr>Experiment 1: Data</vt:lpstr>
      <vt:lpstr>Experiment 1: In a nutshell </vt:lpstr>
      <vt:lpstr>Experiment 1: Evaluation</vt:lpstr>
      <vt:lpstr>Experiment 1: Results</vt:lpstr>
      <vt:lpstr>Experiment 2</vt:lpstr>
      <vt:lpstr>Experiment 2: Results</vt:lpstr>
      <vt:lpstr>What we have shown so far</vt:lpstr>
      <vt:lpstr>What we had done before  (Acquisti and Gross 2009)</vt:lpstr>
      <vt:lpstr>Can you do 1+1? Experiment 3</vt:lpstr>
      <vt:lpstr>Data “accretion”</vt:lpstr>
      <vt:lpstr>PowerPoint Presentation</vt:lpstr>
      <vt:lpstr>Limitations </vt:lpstr>
      <vt:lpstr>PowerPoint Presentation</vt:lpstr>
      <vt:lpstr>PowerPoint Presentation</vt:lpstr>
      <vt:lpstr>PowerPoint Presentation</vt:lpstr>
      <vt:lpstr>PowerPoint Presentation</vt:lpstr>
      <vt:lpstr>PowerPoint Presentation</vt:lpstr>
      <vt:lpstr>Scenarios &amp; trade-offs</vt:lpstr>
      <vt:lpstr>PowerPoint Presentation</vt:lpstr>
      <vt:lpstr>Solutions?</vt:lpstr>
      <vt:lpstr>Solutions?</vt:lpstr>
      <vt:lpstr>Some key themes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2017-02-28T21:39:26Z</dcterms:created>
  <dcterms:modified xsi:type="dcterms:W3CDTF">2017-02-28T21:39:59Z</dcterms:modified>
</cp:coreProperties>
</file>